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9" r:id="rId3"/>
    <p:sldId id="274" r:id="rId4"/>
    <p:sldId id="259" r:id="rId5"/>
    <p:sldId id="258" r:id="rId6"/>
    <p:sldId id="260" r:id="rId7"/>
    <p:sldId id="261" r:id="rId8"/>
    <p:sldId id="262" r:id="rId9"/>
    <p:sldId id="276" r:id="rId10"/>
    <p:sldId id="278" r:id="rId11"/>
    <p:sldId id="291" r:id="rId12"/>
    <p:sldId id="292" r:id="rId13"/>
    <p:sldId id="293" r:id="rId14"/>
    <p:sldId id="295" r:id="rId15"/>
    <p:sldId id="294" r:id="rId16"/>
    <p:sldId id="296" r:id="rId17"/>
    <p:sldId id="297" r:id="rId18"/>
    <p:sldId id="299" r:id="rId19"/>
    <p:sldId id="300" r:id="rId20"/>
    <p:sldId id="301" r:id="rId21"/>
    <p:sldId id="302" r:id="rId22"/>
    <p:sldId id="285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80" r:id="rId40"/>
    <p:sldId id="266" r:id="rId41"/>
    <p:sldId id="268" r:id="rId42"/>
  </p:sldIdLst>
  <p:sldSz cx="9144000" cy="5143500" type="screen16x9"/>
  <p:notesSz cx="6858000" cy="9144000"/>
  <p:embeddedFontLst>
    <p:embeddedFont>
      <p:font typeface="Aviano Future Bold" panose="02010600030101010101" charset="0"/>
      <p:bold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  <p:embeddedFont>
      <p:font typeface="等线" panose="02010600030101010101" pitchFamily="2" charset="-122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F3F3F"/>
    <a:srgbClr val="4CC1F9"/>
    <a:srgbClr val="E2E2E2"/>
    <a:srgbClr val="000000"/>
    <a:srgbClr val="637C89"/>
    <a:srgbClr val="7F7F7F"/>
    <a:srgbClr val="5AD9FA"/>
    <a:srgbClr val="A7FEFF"/>
    <a:srgbClr val="8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728"/>
  </p:normalViewPr>
  <p:slideViewPr>
    <p:cSldViewPr snapToGrid="0">
      <p:cViewPr varScale="1">
        <p:scale>
          <a:sx n="103" d="100"/>
          <a:sy n="103" d="100"/>
        </p:scale>
        <p:origin x="18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282d8fe3d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282d8fe3d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3da6a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3da6a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54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3da6a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3da6a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3da6a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3da6a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38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3da6a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3da6a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75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7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0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264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6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861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9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282d9002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282d9002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42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891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39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489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044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282d900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282d900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369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67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644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82d9002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82d9002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c93da6a0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c93da6a0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282d900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282d900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282d9002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282d9002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282d900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282d900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282d900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282d900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93da6a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93da6a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93da6a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93da6a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59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3da6a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3da6a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2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4240700"/>
            <a:ext cx="8982600" cy="82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490250" y="1892573"/>
            <a:ext cx="7207722" cy="1016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4CC1F9"/>
                </a:solidFill>
                <a:latin typeface="Aviano Future Bold" pitchFamily="2" charset="77"/>
              </a:rPr>
              <a:t>CHAT SYSEM</a:t>
            </a:r>
            <a:endParaRPr sz="44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937" y="1648518"/>
            <a:ext cx="1029850" cy="10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5B06F8-02EC-4B44-859B-FA0E38BBFA00}"/>
              </a:ext>
            </a:extLst>
          </p:cNvPr>
          <p:cNvSpPr txBox="1"/>
          <p:nvPr/>
        </p:nvSpPr>
        <p:spPr>
          <a:xfrm>
            <a:off x="522821" y="2664693"/>
            <a:ext cx="283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solidFill>
                  <a:srgbClr val="4CC1F9"/>
                </a:solidFill>
                <a:latin typeface="Raleway" pitchFamily="2" charset="77"/>
              </a:rPr>
              <a:t>Yao Xiao  </a:t>
            </a:r>
            <a:r>
              <a:rPr lang="en" altLang="zh-CN" sz="1800" dirty="0">
                <a:solidFill>
                  <a:srgbClr val="4CC1F9"/>
                </a:solidFill>
                <a:latin typeface="Raleway" pitchFamily="2" charset="77"/>
              </a:rPr>
              <a:t>I</a:t>
            </a:r>
            <a:r>
              <a:rPr lang="en" altLang="zh-CN" sz="1800" b="1" dirty="0">
                <a:solidFill>
                  <a:srgbClr val="4CC1F9"/>
                </a:solidFill>
                <a:latin typeface="Raleway" pitchFamily="2" charset="77"/>
              </a:rPr>
              <a:t>  Romee Zhou</a:t>
            </a:r>
            <a:endParaRPr lang="zh-CN" alt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98 -0.00155 C 0.42968 -0.01821 0.4177 -0.03025 0.40555 -0.03025 C 0.39357 -0.03025 0.38316 -0.01821 0.37951 -0.00155 C 0.37448 -0.01821 0.36441 -0.03025 0.35191 -0.03025 C 0.33993 -0.03025 0.32916 -0.01821 0.32586 -0.00155 C 0.32083 -0.01821 0.31041 -0.03025 0.29826 -0.03025 C 0.28611 -0.03025 0.27395 -0.01821 0.27066 -0.00155 C 0.26701 -0.01821 0.25659 -0.03025 0.24288 -0.03025 C 0.23246 -0.03025 0.22031 -0.01821 0.21666 -0.00155 C 0.21319 -0.01821 0.20121 -0.03025 0.18923 -0.03025 C 0.17725 -0.03025 0.16666 -0.01821 0.16319 -0.00155 C 0.15798 -0.01821 0.14774 -0.03025 0.13541 -0.03025 C 0.12326 -0.03025 0.11284 -0.01821 0.10764 -0.00155 C 0.10434 -0.01821 0.09375 -0.03025 0.08194 -0.03025 C 0.06927 -0.03025 0.05746 -0.01821 0.05434 -0.00155 C 0.05069 -0.01821 0.0401 -0.03025 0.02604 -0.03025 C 0.01406 -0.03025 0.00399 -0.01821 -0.00018 -0.00155 " pathEditMode="relative" rAng="10800000" ptsTypes="AAAAAAAAAAAAAAAAA">
                                      <p:cBhvr>
                                        <p:cTn id="10" dur="4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9" y="-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CHAT CLIENT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36B7D4A4-0F79-8E49-A6D2-94EB75C79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39474"/>
          <a:stretch/>
        </p:blipFill>
        <p:spPr>
          <a:xfrm>
            <a:off x="331839" y="1495852"/>
            <a:ext cx="4181167" cy="22825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169AA3-781B-4EB6-95F9-1600CF009F0F}"/>
              </a:ext>
            </a:extLst>
          </p:cNvPr>
          <p:cNvSpPr txBox="1"/>
          <p:nvPr/>
        </p:nvSpPr>
        <p:spPr>
          <a:xfrm>
            <a:off x="825909" y="1463009"/>
            <a:ext cx="67695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ChatSocket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 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client..."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client socket to connect to the server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CHAT_IP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gethostbyname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gethostname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1112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CHAT_IP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DBF593-654D-44F0-B18D-411D32BD0B52}"/>
              </a:ext>
            </a:extLst>
          </p:cNvPr>
          <p:cNvSpPr txBox="1"/>
          <p:nvPr/>
        </p:nvSpPr>
        <p:spPr>
          <a:xfrm>
            <a:off x="4645740" y="764754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Send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request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type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"#!message#!"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chat partner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username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message content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"left."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FF17D76-28E0-4F41-87B4-EBBD5A9E46EE}"/>
              </a:ext>
            </a:extLst>
          </p:cNvPr>
          <p:cNvSpPr txBox="1"/>
          <p:nvPr/>
        </p:nvSpPr>
        <p:spPr>
          <a:xfrm>
            <a:off x="4645740" y="383098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server.py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EA17157-1CD7-47F5-93B3-0408A2B00BC6}"/>
              </a:ext>
            </a:extLst>
          </p:cNvPr>
          <p:cNvSpPr txBox="1"/>
          <p:nvPr/>
        </p:nvSpPr>
        <p:spPr>
          <a:xfrm>
            <a:off x="4645739" y="2677465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main.py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16EC14-2615-466A-A39E-C6BA0EFD3BA2}"/>
              </a:ext>
            </a:extLst>
          </p:cNvPr>
          <p:cNvSpPr txBox="1"/>
          <p:nvPr/>
        </p:nvSpPr>
        <p:spPr>
          <a:xfrm>
            <a:off x="4645738" y="3098330"/>
            <a:ext cx="40484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request type</a:t>
            </a:r>
            <a:endParaRPr lang="en-US" altLang="zh-CN" sz="12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"#!message#!"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chat partner, username, and content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show_send_message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751515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DD22DF2-4EE8-4B03-A16A-4C46BAEB43D2}"/>
              </a:ext>
            </a:extLst>
          </p:cNvPr>
          <p:cNvSpPr txBox="1"/>
          <p:nvPr/>
        </p:nvSpPr>
        <p:spPr>
          <a:xfrm>
            <a:off x="796162" y="1455618"/>
            <a:ext cx="79694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go_to_login_panel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client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chat_client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ChatSocket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chat_login_panel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MAIN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</a:rPr>
              <a:t>(chat_cmdl_client)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5A5407-628C-4170-8409-A0C005F270D3}"/>
              </a:ext>
            </a:extLst>
          </p:cNvPr>
          <p:cNvSpPr txBox="1"/>
          <p:nvPr/>
        </p:nvSpPr>
        <p:spPr>
          <a:xfrm>
            <a:off x="796162" y="2561665"/>
            <a:ext cx="2869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go_to_login_panel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5679854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E4AED79-675E-4D97-B26E-9EC4A1DC9EE3}"/>
              </a:ext>
            </a:extLst>
          </p:cNvPr>
          <p:cNvSpPr txBox="1"/>
          <p:nvPr/>
        </p:nvSpPr>
        <p:spPr>
          <a:xfrm>
            <a:off x="791884" y="1448365"/>
            <a:ext cx="79694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go_to_login_panel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b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login_frame</a:t>
            </a:r>
            <a:endParaRPr lang="en-US" altLang="zh-CN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global client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client =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chat_client.ChatSocket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chat_login_panel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login_frame.show_login_panel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login_frame.load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MAIN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</a:rPr>
              <a:t>(chat_cmdl_client)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26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9393 -0.34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7F5740-1C1D-4F72-8B7C-1144752C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6468BB-CBB5-4829-A182-AECCAEC10FFA}"/>
              </a:ext>
            </a:extLst>
          </p:cNvPr>
          <p:cNvSpPr txBox="1"/>
          <p:nvPr/>
        </p:nvSpPr>
        <p:spPr>
          <a:xfrm>
            <a:off x="792217" y="2078347"/>
            <a:ext cx="75595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The arguments are the handling functions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which are given in main.py, callback with buttons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close_login_window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handle_login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handle_register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close_login_window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close_login_window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6B63E-DF6C-483F-8356-E96445406EBA}"/>
              </a:ext>
            </a:extLst>
          </p:cNvPr>
          <p:cNvSpPr/>
          <p:nvPr/>
        </p:nvSpPr>
        <p:spPr>
          <a:xfrm>
            <a:off x="1783340" y="976238"/>
            <a:ext cx="2662535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C3DE07-A2CC-4D43-9B7E-477250F6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7" y="1861507"/>
            <a:ext cx="2598887" cy="223420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809FA0-1189-477C-BCCD-26FF2CF7C02A}"/>
              </a:ext>
            </a:extLst>
          </p:cNvPr>
          <p:cNvSpPr txBox="1"/>
          <p:nvPr/>
        </p:nvSpPr>
        <p:spPr>
          <a:xfrm>
            <a:off x="2561892" y="2313556"/>
            <a:ext cx="61485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80320C-529A-4FFB-8F37-77F63AC74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2" t="11648" r="46207" b="81020"/>
          <a:stretch/>
        </p:blipFill>
        <p:spPr>
          <a:xfrm>
            <a:off x="1679028" y="599090"/>
            <a:ext cx="3239813" cy="3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7F5740-1C1D-4F72-8B7C-1144752C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36B63E-DF6C-483F-8356-E96445406EBA}"/>
              </a:ext>
            </a:extLst>
          </p:cNvPr>
          <p:cNvSpPr/>
          <p:nvPr/>
        </p:nvSpPr>
        <p:spPr>
          <a:xfrm>
            <a:off x="1783340" y="976238"/>
            <a:ext cx="2662535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C3DE07-A2CC-4D43-9B7E-477250F6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7" y="1861507"/>
            <a:ext cx="2598887" cy="223420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02B326-D591-4C4B-A273-DE85F0602019}"/>
              </a:ext>
            </a:extLst>
          </p:cNvPr>
          <p:cNvSpPr txBox="1"/>
          <p:nvPr/>
        </p:nvSpPr>
        <p:spPr>
          <a:xfrm>
            <a:off x="2459420" y="2009113"/>
            <a:ext cx="67909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button_register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"Sign up"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handle_register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button_register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"&lt;Return&gt;"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handle_login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button_login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 in"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handle_login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button_login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06DE72-58B8-440B-BAC4-2AD4EA592B13}"/>
              </a:ext>
            </a:extLst>
          </p:cNvPr>
          <p:cNvSpPr/>
          <p:nvPr/>
        </p:nvSpPr>
        <p:spPr>
          <a:xfrm>
            <a:off x="4127148" y="2429248"/>
            <a:ext cx="1706094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A1B43F-E7D2-48FB-8740-36CB68B2B55B}"/>
              </a:ext>
            </a:extLst>
          </p:cNvPr>
          <p:cNvSpPr/>
          <p:nvPr/>
        </p:nvSpPr>
        <p:spPr>
          <a:xfrm>
            <a:off x="4776162" y="3527579"/>
            <a:ext cx="1466983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800D84-F8E2-4292-84AA-15CEA55685E0}"/>
              </a:ext>
            </a:extLst>
          </p:cNvPr>
          <p:cNvSpPr/>
          <p:nvPr/>
        </p:nvSpPr>
        <p:spPr>
          <a:xfrm>
            <a:off x="6055796" y="2970531"/>
            <a:ext cx="1466983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E5E0AA-EBEE-4C49-A0BF-88FC00B41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2" t="11648" r="46207" b="81020"/>
          <a:stretch/>
        </p:blipFill>
        <p:spPr>
          <a:xfrm>
            <a:off x="1679028" y="599090"/>
            <a:ext cx="3239813" cy="3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7F5740-1C1D-4F72-8B7C-1144752C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36B63E-DF6C-483F-8356-E96445406EBA}"/>
              </a:ext>
            </a:extLst>
          </p:cNvPr>
          <p:cNvSpPr/>
          <p:nvPr/>
        </p:nvSpPr>
        <p:spPr>
          <a:xfrm>
            <a:off x="1783340" y="976238"/>
            <a:ext cx="2662535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B8F3A0-BD85-43EF-B483-D906C79DDFC7}"/>
              </a:ext>
            </a:extLst>
          </p:cNvPr>
          <p:cNvSpPr/>
          <p:nvPr/>
        </p:nvSpPr>
        <p:spPr>
          <a:xfrm>
            <a:off x="4548352" y="976238"/>
            <a:ext cx="1395248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95334-7992-4DC1-99C2-E25D2AD3C3FA}"/>
              </a:ext>
            </a:extLst>
          </p:cNvPr>
          <p:cNvSpPr txBox="1"/>
          <p:nvPr/>
        </p:nvSpPr>
        <p:spPr>
          <a:xfrm>
            <a:off x="335019" y="1623847"/>
            <a:ext cx="86000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get_input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 cannot be empty!"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 cannot be empty!"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If login succeed, go to main panel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login_type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go_to_main_panel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"Wrong username or password!"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41030E-2ABE-430D-8609-FCEE714CAB9F}"/>
              </a:ext>
            </a:extLst>
          </p:cNvPr>
          <p:cNvSpPr txBox="1"/>
          <p:nvPr/>
        </p:nvSpPr>
        <p:spPr>
          <a:xfrm>
            <a:off x="342899" y="1623847"/>
            <a:ext cx="81901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register_frame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After closing login panel, move to register panel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chat_register_panel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RegisterPanel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register panel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show_register_panel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B30D93-3490-4514-866C-A6A29E22E245}"/>
              </a:ext>
            </a:extLst>
          </p:cNvPr>
          <p:cNvSpPr/>
          <p:nvPr/>
        </p:nvSpPr>
        <p:spPr>
          <a:xfrm>
            <a:off x="893378" y="1220603"/>
            <a:ext cx="1731579" cy="234000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2C8968-0D80-4F05-AAE9-B981C070D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2" t="11648" r="46207" b="81020"/>
          <a:stretch/>
        </p:blipFill>
        <p:spPr>
          <a:xfrm>
            <a:off x="1679028" y="599090"/>
            <a:ext cx="3239813" cy="3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  <p:bldP spid="9" grpId="0"/>
      <p:bldP spid="9" grpId="1"/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7F5740-1C1D-4F72-8B7C-1144752C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B30D93-3490-4514-866C-A6A29E22E245}"/>
              </a:ext>
            </a:extLst>
          </p:cNvPr>
          <p:cNvSpPr/>
          <p:nvPr/>
        </p:nvSpPr>
        <p:spPr>
          <a:xfrm>
            <a:off x="893378" y="1220603"/>
            <a:ext cx="1731579" cy="234000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56A9EB-7EC4-46BC-9F1B-BABD9E526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71" b="54329"/>
          <a:stretch/>
        </p:blipFill>
        <p:spPr>
          <a:xfrm>
            <a:off x="0" y="974995"/>
            <a:ext cx="9144000" cy="7252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41030E-2ABE-430D-8609-FCEE714CAB9F}"/>
              </a:ext>
            </a:extLst>
          </p:cNvPr>
          <p:cNvSpPr txBox="1"/>
          <p:nvPr/>
        </p:nvSpPr>
        <p:spPr>
          <a:xfrm>
            <a:off x="342899" y="1623847"/>
            <a:ext cx="81901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login_frame.close_login_panel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register_frame</a:t>
            </a:r>
            <a:b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# After closing login panel, move to register panel</a:t>
            </a:r>
            <a:endParaRPr lang="zh-CN" altLang="en-US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chat_register_panel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RegisterPanel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# Display register panel</a:t>
            </a:r>
            <a:endParaRPr lang="zh-CN" altLang="en-US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register_frame.show_register_panel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register_frame.load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F8C2CA-F13E-431C-A4A7-90CFE350B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44"/>
          <a:stretch/>
        </p:blipFill>
        <p:spPr>
          <a:xfrm>
            <a:off x="0" y="0"/>
            <a:ext cx="9144000" cy="974995"/>
          </a:xfrm>
          <a:prstGeom prst="rect">
            <a:avLst/>
          </a:prstGeom>
        </p:spPr>
      </p:pic>
      <p:sp>
        <p:nvSpPr>
          <p:cNvPr id="17" name="Google Shape;103;p20">
            <a:extLst>
              <a:ext uri="{FF2B5EF4-FFF2-40B4-BE49-F238E27FC236}">
                <a16:creationId xmlns:a16="http://schemas.microsoft.com/office/drawing/2014/main" id="{67D7D4DB-275A-426F-9368-DA09D9B00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29879" cy="6234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MAIN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</a:rPr>
              <a:t>chat_register_panel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0140C0-DE15-4B7B-95D3-85C04E11A245}"/>
              </a:ext>
            </a:extLst>
          </p:cNvPr>
          <p:cNvSpPr txBox="1"/>
          <p:nvPr/>
        </p:nvSpPr>
        <p:spPr>
          <a:xfrm>
            <a:off x="345524" y="1626473"/>
            <a:ext cx="81901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register_frame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After closing login panel, move to register panel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chat_register_panel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RegisterPanel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register panel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show_register_panel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0E85E5-1435-4C7F-8A6C-F0903BCD71A8}"/>
              </a:ext>
            </a:extLst>
          </p:cNvPr>
          <p:cNvSpPr txBox="1"/>
          <p:nvPr/>
        </p:nvSpPr>
        <p:spPr>
          <a:xfrm>
            <a:off x="342899" y="1880936"/>
            <a:ext cx="82161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RegisterPanel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The arguments are the handling functions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which are given in main.py, callback with buttons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file_open_face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close_register_window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register_submit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profile directo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ry, initialized as empty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ABFBD8-A773-45DE-A2FA-360FF54D2C89}"/>
              </a:ext>
            </a:extLst>
          </p:cNvPr>
          <p:cNvSpPr/>
          <p:nvPr/>
        </p:nvSpPr>
        <p:spPr>
          <a:xfrm>
            <a:off x="2066978" y="1086639"/>
            <a:ext cx="3278260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0.04479 -0.2756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5" grpId="0"/>
      <p:bldP spid="18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E7679-B009-4EAF-AA0E-526856F5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4"/>
          <a:stretch/>
        </p:blipFill>
        <p:spPr>
          <a:xfrm>
            <a:off x="0" y="0"/>
            <a:ext cx="9144000" cy="1620000"/>
          </a:xfrm>
          <a:prstGeom prst="rect">
            <a:avLst/>
          </a:prstGeom>
        </p:spPr>
      </p:pic>
      <p:pic>
        <p:nvPicPr>
          <p:cNvPr id="6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83DD497-13DA-4A45-B7A5-35BB1EA9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01" y="1987200"/>
            <a:ext cx="2742327" cy="23600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725A23-F92D-4CE8-8A5C-FFE50885D301}"/>
              </a:ext>
            </a:extLst>
          </p:cNvPr>
          <p:cNvSpPr txBox="1"/>
          <p:nvPr/>
        </p:nvSpPr>
        <p:spPr>
          <a:xfrm>
            <a:off x="2646000" y="1736048"/>
            <a:ext cx="657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button_quit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button_quit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"&lt;Return&gt;"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button_register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"Sign up right now"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register_submit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button_register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button_file_open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register_frame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pp1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file_open_face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button_file_open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1322A3-19A4-439C-A814-0561428361B6}"/>
              </a:ext>
            </a:extLst>
          </p:cNvPr>
          <p:cNvSpPr/>
          <p:nvPr/>
        </p:nvSpPr>
        <p:spPr>
          <a:xfrm>
            <a:off x="4326280" y="2162849"/>
            <a:ext cx="2189720" cy="18435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4CD478-4202-4F83-8243-D1BBF8D73F55}"/>
              </a:ext>
            </a:extLst>
          </p:cNvPr>
          <p:cNvSpPr/>
          <p:nvPr/>
        </p:nvSpPr>
        <p:spPr>
          <a:xfrm>
            <a:off x="4983948" y="3444448"/>
            <a:ext cx="1706094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17CCA5-E3BF-49BB-8676-DC8131F0550E}"/>
              </a:ext>
            </a:extLst>
          </p:cNvPr>
          <p:cNvSpPr/>
          <p:nvPr/>
        </p:nvSpPr>
        <p:spPr>
          <a:xfrm>
            <a:off x="6508800" y="2702847"/>
            <a:ext cx="1706094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AD8A52-F033-4AB0-8967-2925DEA50E9A}"/>
              </a:ext>
            </a:extLst>
          </p:cNvPr>
          <p:cNvSpPr/>
          <p:nvPr/>
        </p:nvSpPr>
        <p:spPr>
          <a:xfrm>
            <a:off x="7273548" y="4159391"/>
            <a:ext cx="1602000" cy="187827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5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E027B2-CE16-4892-9762-AA15101E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36B63E-DF6C-483F-8356-E96445406EBA}"/>
              </a:ext>
            </a:extLst>
          </p:cNvPr>
          <p:cNvSpPr/>
          <p:nvPr/>
        </p:nvSpPr>
        <p:spPr>
          <a:xfrm>
            <a:off x="2059260" y="1084238"/>
            <a:ext cx="3290340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B8F3A0-BD85-43EF-B483-D906C79DDFC7}"/>
              </a:ext>
            </a:extLst>
          </p:cNvPr>
          <p:cNvSpPr/>
          <p:nvPr/>
        </p:nvSpPr>
        <p:spPr>
          <a:xfrm>
            <a:off x="5426752" y="1084238"/>
            <a:ext cx="1395248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95334-7992-4DC1-99C2-E25D2AD3C3FA}"/>
              </a:ext>
            </a:extLst>
          </p:cNvPr>
          <p:cNvSpPr txBox="1"/>
          <p:nvPr/>
        </p:nvSpPr>
        <p:spPr>
          <a:xfrm>
            <a:off x="335019" y="1902127"/>
            <a:ext cx="86000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file_open_face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tkinter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filedialog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askopenfilename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If directory is not empty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!=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register_frame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add_face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Otherwise give warning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    else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showwarning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"Warning"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"You haven't selected a file!"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41030E-2ABE-430D-8609-FCEE714CAB9F}"/>
              </a:ext>
            </a:extLst>
          </p:cNvPr>
          <p:cNvSpPr txBox="1"/>
          <p:nvPr/>
        </p:nvSpPr>
        <p:spPr>
          <a:xfrm>
            <a:off x="342899" y="1902127"/>
            <a:ext cx="819018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register_submit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confirm_password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register_frame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get_input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confirm_password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showwarning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"Cannot be empty"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"Please complete form!"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confirm_password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showwarning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"Two passwords are different!"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register_frame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showwarning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"Please select a profile!"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B30D93-3490-4514-866C-A6A29E22E245}"/>
              </a:ext>
            </a:extLst>
          </p:cNvPr>
          <p:cNvSpPr/>
          <p:nvPr/>
        </p:nvSpPr>
        <p:spPr>
          <a:xfrm>
            <a:off x="3174380" y="1321402"/>
            <a:ext cx="1520021" cy="217465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CF1B7B-D398-4AF3-82BE-12A66CAB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0" t="11059" r="39842" b="81242"/>
          <a:stretch/>
        </p:blipFill>
        <p:spPr>
          <a:xfrm>
            <a:off x="1656000" y="568800"/>
            <a:ext cx="3844800" cy="396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0E9FF7-F761-4051-BDB2-43916BDCF873}"/>
              </a:ext>
            </a:extLst>
          </p:cNvPr>
          <p:cNvSpPr txBox="1"/>
          <p:nvPr/>
        </p:nvSpPr>
        <p:spPr>
          <a:xfrm>
            <a:off x="4836700" y="2719451"/>
            <a:ext cx="41062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add_face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ANTIALIAS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"profile.png</a:t>
            </a:r>
            <a:r>
              <a:rPr lang="en-US" altLang="zh-CN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"profile.png"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face_show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face_show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face_show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image_create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face_show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face_show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152805-C5C9-4AD4-A162-DFED69607BCF}"/>
              </a:ext>
            </a:extLst>
          </p:cNvPr>
          <p:cNvSpPr/>
          <p:nvPr/>
        </p:nvSpPr>
        <p:spPr>
          <a:xfrm>
            <a:off x="2672401" y="2791053"/>
            <a:ext cx="821648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0F8136-EC84-49F3-AF9B-DE8C5C294253}"/>
              </a:ext>
            </a:extLst>
          </p:cNvPr>
          <p:cNvSpPr txBox="1"/>
          <p:nvPr/>
        </p:nvSpPr>
        <p:spPr>
          <a:xfrm>
            <a:off x="339184" y="1898413"/>
            <a:ext cx="8190186" cy="246221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register_submit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    result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register_user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file_name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If sign up succeed, go no main panel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showinfo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"Succeed"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"Sign up succeed!"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close_register_window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If username already exists, give warning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"1"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messagebox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showerror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"Username has already been used!"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92F008-BB7C-45D9-9C47-C467B79CEB4D}"/>
              </a:ext>
            </a:extLst>
          </p:cNvPr>
          <p:cNvSpPr/>
          <p:nvPr/>
        </p:nvSpPr>
        <p:spPr>
          <a:xfrm>
            <a:off x="921979" y="1322602"/>
            <a:ext cx="2088000" cy="217465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1AEECC-1FD8-41C8-A828-75B923B716F1}"/>
              </a:ext>
            </a:extLst>
          </p:cNvPr>
          <p:cNvSpPr txBox="1"/>
          <p:nvPr/>
        </p:nvSpPr>
        <p:spPr>
          <a:xfrm>
            <a:off x="342899" y="1900076"/>
            <a:ext cx="387917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close_register_window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chat_login_panel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handding_login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handding_register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4116C9D-DCF5-4B22-9480-CA4348C46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28" y="1999436"/>
            <a:ext cx="4866674" cy="225888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E3D00A1-B4FA-4DCD-9DE2-6FE8F9B10C80}"/>
              </a:ext>
            </a:extLst>
          </p:cNvPr>
          <p:cNvSpPr/>
          <p:nvPr/>
        </p:nvSpPr>
        <p:spPr>
          <a:xfrm>
            <a:off x="4434276" y="3729224"/>
            <a:ext cx="2776845" cy="25347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  <p:bldP spid="9" grpId="0"/>
      <p:bldP spid="9" grpId="1"/>
      <p:bldP spid="10" grpId="0"/>
      <p:bldP spid="10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20" grpId="0" animBg="1"/>
      <p:bldP spid="20" grpId="1" animBg="1"/>
      <p:bldP spid="21" grpId="0" animBg="1"/>
      <p:bldP spid="23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MAIN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</a:rPr>
              <a:t>(chat_cmdl_client)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729B36-0CF6-468F-BE37-0CE4C5B4C9FB}"/>
              </a:ext>
            </a:extLst>
          </p:cNvPr>
          <p:cNvSpPr txBox="1"/>
          <p:nvPr/>
        </p:nvSpPr>
        <p:spPr>
          <a:xfrm>
            <a:off x="381600" y="1277791"/>
            <a:ext cx="8193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go_to_main_panel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close_login_panel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main_frame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chat_main_panel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send_mark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send_picture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refurbish_user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private_talk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close_main_window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subthread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receiving and processing data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threading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recv_data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show_main_panel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7925909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572F6-2AD8-8541-970E-0A880537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27262"/>
            <a:ext cx="9144000" cy="888976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" sz="4000" b="1" dirty="0">
                <a:solidFill>
                  <a:srgbClr val="5AD9FA"/>
                </a:solidFill>
                <a:latin typeface="Raleway" pitchFamily="2" charset="77"/>
              </a:rPr>
              <a:t>    </a:t>
            </a:r>
            <a:r>
              <a:rPr lang="en" sz="4000" b="1" dirty="0">
                <a:solidFill>
                  <a:srgbClr val="4CC1F9"/>
                </a:solidFill>
                <a:latin typeface="Aviano Future Bold" pitchFamily="2" charset="77"/>
              </a:rPr>
              <a:t>AGENDA</a:t>
            </a:r>
            <a:endParaRPr lang="en-CN" sz="4000" b="1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BB4B1-54E5-7745-9181-C52D05E83C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863550"/>
            <a:ext cx="3999900" cy="3416400"/>
          </a:xfrm>
          <a:solidFill>
            <a:srgbClr val="4CC1F9"/>
          </a:solidFill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buNone/>
            </a:pPr>
            <a:endParaRPr lang="en-US" sz="1800" b="1" dirty="0">
              <a:solidFill>
                <a:schemeClr val="bg1"/>
              </a:solidFill>
              <a:latin typeface="Raleway" pitchFamily="2" charset="7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Motivation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Why </a:t>
            </a:r>
            <a:r>
              <a:rPr lang="en-US" sz="1800" b="1" dirty="0" err="1">
                <a:solidFill>
                  <a:schemeClr val="bg1"/>
                </a:solidFill>
                <a:latin typeface="Raleway" pitchFamily="2" charset="77"/>
              </a:rPr>
              <a:t>Tkinter</a:t>
            </a:r>
            <a:endParaRPr lang="en-US" sz="1800" b="1" dirty="0">
              <a:solidFill>
                <a:schemeClr val="bg1"/>
              </a:solidFill>
              <a:latin typeface="Raleway" pitchFamily="2" charset="7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Logic &amp; Structures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Aesthetic Choices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GUI Coding Process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Reflection</a:t>
            </a:r>
          </a:p>
          <a:p>
            <a:pPr marL="139700" indent="0">
              <a:lnSpc>
                <a:spcPct val="150000"/>
              </a:lnSpc>
              <a:buNone/>
            </a:pPr>
            <a:endParaRPr lang="en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03685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729B36-0CF6-468F-BE37-0CE4C5B4C9FB}"/>
              </a:ext>
            </a:extLst>
          </p:cNvPr>
          <p:cNvSpPr txBox="1"/>
          <p:nvPr/>
        </p:nvSpPr>
        <p:spPr>
          <a:xfrm>
            <a:off x="381600" y="1277791"/>
            <a:ext cx="8193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go_to_main_panel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login_frame.close_login_panel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main_frame</a:t>
            </a:r>
            <a:endParaRPr lang="en-US" altLang="zh-CN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chat_main_panel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send_mark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send_picture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refurbish_user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private_talk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close_main_window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subthread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for receiving and processing data</a:t>
            </a:r>
            <a:endParaRPr lang="zh-CN" altLang="en-US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threading.Thread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(target=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recv_data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).start()</a:t>
            </a:r>
          </a:p>
          <a:p>
            <a:r>
              <a:rPr lang="zh-CN" altLang="en-US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zh-CN" b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main_frame.show_main_panel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main_frame.load</a:t>
            </a:r>
            <a:r>
              <a:rPr lang="en-US" altLang="zh-CN" b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MAIN </a:t>
            </a:r>
            <a:r>
              <a:rPr lang="en" sz="2000" dirty="0">
                <a:solidFill>
                  <a:srgbClr val="4CC1F9"/>
                </a:solidFill>
                <a:latin typeface="Aviano Future Bold" pitchFamily="2" charset="77"/>
              </a:rPr>
              <a:t>(chat_cmdl_client)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3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-0.04653 -0.262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6DA88B-370F-4E75-AC50-74EA9912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6468BB-CBB5-4829-A182-AECCAEC10FFA}"/>
              </a:ext>
            </a:extLst>
          </p:cNvPr>
          <p:cNvSpPr txBox="1"/>
          <p:nvPr/>
        </p:nvSpPr>
        <p:spPr>
          <a:xfrm>
            <a:off x="605017" y="1624747"/>
            <a:ext cx="75595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MainPanel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send_message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send_mark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send_picture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refurbish_user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private_talk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close_main_window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send_message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send_message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send_mark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send_mark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send_picture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send_picture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refurbish_user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refurbish_user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private_talk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private_talk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close_main_window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close_main_window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{}      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Emoji dictionary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ee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        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Judge whether Emoji tab is on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pic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{}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       # Picture dictionary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[]      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 User profile list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indexer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{}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   # Chat history indexer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6B63E-DF6C-483F-8356-E96445406EBA}"/>
              </a:ext>
            </a:extLst>
          </p:cNvPr>
          <p:cNvSpPr/>
          <p:nvPr/>
        </p:nvSpPr>
        <p:spPr>
          <a:xfrm>
            <a:off x="1682541" y="1047788"/>
            <a:ext cx="2500660" cy="23232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Google Shape;103;p20">
            <a:extLst>
              <a:ext uri="{FF2B5EF4-FFF2-40B4-BE49-F238E27FC236}">
                <a16:creationId xmlns:a16="http://schemas.microsoft.com/office/drawing/2014/main" id="{454037AE-D439-451C-9430-44B7D75F1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7199" y="558774"/>
            <a:ext cx="3232801" cy="48901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chat_main_panel</a:t>
            </a:r>
            <a:endParaRPr sz="1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1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348F9E-4676-4D51-9F70-9745FFDB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" y="1577762"/>
            <a:ext cx="4773615" cy="346533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56EF3E5-3F32-4EDC-BC9C-09004C28722C}"/>
              </a:ext>
            </a:extLst>
          </p:cNvPr>
          <p:cNvSpPr/>
          <p:nvPr/>
        </p:nvSpPr>
        <p:spPr>
          <a:xfrm>
            <a:off x="532785" y="1891388"/>
            <a:ext cx="1080000" cy="3151712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E292E7AA-A4A5-43C0-BE6F-85172D953669}"/>
              </a:ext>
            </a:extLst>
          </p:cNvPr>
          <p:cNvSpPr txBox="1"/>
          <p:nvPr/>
        </p:nvSpPr>
        <p:spPr>
          <a:xfrm>
            <a:off x="5612407" y="1624747"/>
            <a:ext cx="3052830" cy="317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Online user list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Send text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Send emoji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Send picture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All chat history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Search chat history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Show message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2048 game 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(single player)</a:t>
            </a:r>
          </a:p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Snake game 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(single player)</a:t>
            </a:r>
            <a:endParaRPr lang="en-US"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9523E3-801B-4CD0-9AC4-403654878EA6}"/>
              </a:ext>
            </a:extLst>
          </p:cNvPr>
          <p:cNvSpPr/>
          <p:nvPr/>
        </p:nvSpPr>
        <p:spPr>
          <a:xfrm>
            <a:off x="1605150" y="4345700"/>
            <a:ext cx="3697200" cy="697400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910DCD-CB05-486C-8DEA-5BCFCDE08217}"/>
              </a:ext>
            </a:extLst>
          </p:cNvPr>
          <p:cNvSpPr/>
          <p:nvPr/>
        </p:nvSpPr>
        <p:spPr>
          <a:xfrm>
            <a:off x="1607408" y="4201334"/>
            <a:ext cx="538162" cy="147100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1C4766-65CF-45B0-A5A0-5C622457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21" y="3452844"/>
            <a:ext cx="238158" cy="2381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A10AA3-1A08-4FD9-A8DF-BB7ECAAC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01" y="2777099"/>
            <a:ext cx="238158" cy="2381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216707-BA4F-450E-BFEE-5F65327FB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121" y="3101073"/>
            <a:ext cx="238158" cy="2381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69A7269-6027-46A5-A1B3-18C25DAD6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743" y="2416671"/>
            <a:ext cx="238158" cy="23815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316FA91-5982-4FDF-9DBC-A3CDE75FE5BF}"/>
              </a:ext>
            </a:extLst>
          </p:cNvPr>
          <p:cNvSpPr/>
          <p:nvPr/>
        </p:nvSpPr>
        <p:spPr>
          <a:xfrm>
            <a:off x="1607408" y="1891388"/>
            <a:ext cx="3697200" cy="2309946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28B1FBE-5747-411E-860B-D26AA3FE1BBC}"/>
              </a:ext>
            </a:extLst>
          </p:cNvPr>
          <p:cNvSpPr/>
          <p:nvPr/>
        </p:nvSpPr>
        <p:spPr>
          <a:xfrm>
            <a:off x="2145570" y="4201334"/>
            <a:ext cx="3159038" cy="144366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B772692-689D-4625-A0CF-02CC7C964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7093" y="4465150"/>
            <a:ext cx="238158" cy="23815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3685ECC-B39C-43F1-8AE5-632A5C378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214" y="4125638"/>
            <a:ext cx="23815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9" grpId="0" animBg="1"/>
      <p:bldP spid="14" grpId="0" animBg="1"/>
      <p:bldP spid="15" grpId="0" uiExpand="1" build="p"/>
      <p:bldP spid="17" grpId="0" uiExpand="1" animBg="1"/>
      <p:bldP spid="19" grpId="0" uiExpand="1" animBg="1"/>
      <p:bldP spid="26" grpId="0" uiExpand="1" animBg="1"/>
      <p:bldP spid="27" grpId="0" uiExpan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D60C8E5-6BBE-4E95-9585-D04AA0129497}"/>
              </a:ext>
            </a:extLst>
          </p:cNvPr>
          <p:cNvSpPr txBox="1"/>
          <p:nvPr/>
        </p:nvSpPr>
        <p:spPr>
          <a:xfrm>
            <a:off x="5937834" y="2155532"/>
            <a:ext cx="234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show_main_panel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B46A52-585B-4E0B-BB85-865A4BDCDDE5}"/>
              </a:ext>
            </a:extLst>
          </p:cNvPr>
          <p:cNvSpPr txBox="1"/>
          <p:nvPr/>
        </p:nvSpPr>
        <p:spPr>
          <a:xfrm>
            <a:off x="5937834" y="2280333"/>
            <a:ext cx="26639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refurbish_user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send_refurbish_mark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F19D01-B965-4D5E-8209-966B19B2735C}"/>
              </a:ext>
            </a:extLst>
          </p:cNvPr>
          <p:cNvSpPr txBox="1"/>
          <p:nvPr/>
        </p:nvSpPr>
        <p:spPr>
          <a:xfrm>
            <a:off x="5937835" y="2534590"/>
            <a:ext cx="300228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command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refurbish_user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"Refurbish"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7A0F665B-0D80-47D5-B175-2D3CAD31BA26}"/>
              </a:ext>
            </a:extLst>
          </p:cNvPr>
          <p:cNvSpPr txBox="1"/>
          <p:nvPr/>
        </p:nvSpPr>
        <p:spPr>
          <a:xfrm>
            <a:off x="5937835" y="2732022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chat_client.py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05023B-55F5-456E-847E-24B390BC21F3}"/>
              </a:ext>
            </a:extLst>
          </p:cNvPr>
          <p:cNvSpPr txBox="1"/>
          <p:nvPr/>
        </p:nvSpPr>
        <p:spPr>
          <a:xfrm>
            <a:off x="5642610" y="3087710"/>
            <a:ext cx="35013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send_refurbish_mark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sendall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4375982B-D23D-448E-865F-37B99AD84274}"/>
              </a:ext>
            </a:extLst>
          </p:cNvPr>
          <p:cNvSpPr txBox="1"/>
          <p:nvPr/>
        </p:nvSpPr>
        <p:spPr>
          <a:xfrm>
            <a:off x="5937835" y="1852758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chat_main_panel.py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633D30-A3CF-4CC5-9EFE-21491689647F}"/>
              </a:ext>
            </a:extLst>
          </p:cNvPr>
          <p:cNvSpPr txBox="1"/>
          <p:nvPr/>
        </p:nvSpPr>
        <p:spPr>
          <a:xfrm>
            <a:off x="5926920" y="2534590"/>
            <a:ext cx="511955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</a:t>
            </a:r>
            <a:r>
              <a:rPr lang="en-US" altLang="zh-CN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onlinelist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#!"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username from the server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online_list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refresh_friends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online user list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A9E3D1-4F21-7A43-A010-498A7BCE7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9" r="77456"/>
          <a:stretch/>
        </p:blipFill>
        <p:spPr>
          <a:xfrm>
            <a:off x="311700" y="1242060"/>
            <a:ext cx="1158960" cy="35912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FF90BB-6232-4CE2-BA45-4E25070877B5}"/>
              </a:ext>
            </a:extLst>
          </p:cNvPr>
          <p:cNvSpPr txBox="1"/>
          <p:nvPr/>
        </p:nvSpPr>
        <p:spPr>
          <a:xfrm>
            <a:off x="1584240" y="1745932"/>
            <a:ext cx="416814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refresh_friends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online_number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Clear current online user list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Plug in current online users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Plug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in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[Public chat] tab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"[Public chat]"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Plug in online user numbers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"Online users: "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online_number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"#FF00FF"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B5E66485-D985-4753-BB45-A095EAF315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93700" cy="6234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8CBA74E-92F1-4BAC-9683-67D008FE4782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5926920" y="2058007"/>
            <a:ext cx="0" cy="2092410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">
            <a:extLst>
              <a:ext uri="{FF2B5EF4-FFF2-40B4-BE49-F238E27FC236}">
                <a16:creationId xmlns:a16="http://schemas.microsoft.com/office/drawing/2014/main" id="{A222CFBA-82FE-4278-B567-FE7AF31E9E6F}"/>
              </a:ext>
            </a:extLst>
          </p:cNvPr>
          <p:cNvSpPr txBox="1"/>
          <p:nvPr/>
        </p:nvSpPr>
        <p:spPr>
          <a:xfrm>
            <a:off x="5926920" y="1852758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main.py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1D0DC0-A628-4D63-B418-4EF361BA8AF6}"/>
              </a:ext>
            </a:extLst>
          </p:cNvPr>
          <p:cNvSpPr txBox="1"/>
          <p:nvPr/>
        </p:nvSpPr>
        <p:spPr>
          <a:xfrm>
            <a:off x="5926920" y="2124382"/>
            <a:ext cx="3063216" cy="30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rgbClr val="4EC9B0"/>
                </a:solidFill>
                <a:latin typeface="Consolas" panose="020B0609020204030204" pitchFamily="49" charset="0"/>
              </a:rPr>
              <a:t>Thread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recv_data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F9A4C6A-2B5F-4590-A7E0-CA1BAC4A224D}"/>
              </a:ext>
            </a:extLst>
          </p:cNvPr>
          <p:cNvCxnSpPr>
            <a:cxnSpLocks/>
          </p:cNvCxnSpPr>
          <p:nvPr/>
        </p:nvCxnSpPr>
        <p:spPr>
          <a:xfrm>
            <a:off x="5930215" y="2058007"/>
            <a:ext cx="0" cy="1637693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11271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8" grpId="0"/>
      <p:bldP spid="9" grpId="0"/>
      <p:bldP spid="9" grpId="1"/>
      <p:bldP spid="39" grpId="0"/>
      <p:bldP spid="41" grpId="0"/>
      <p:bldP spid="34" grpId="0"/>
      <p:bldP spid="34" grpId="1"/>
      <p:bldP spid="22" grpId="0"/>
      <p:bldP spid="22" grpId="1"/>
      <p:bldP spid="115" grpId="0"/>
      <p:bldP spid="115" grpId="1"/>
      <p:bldP spid="7" grpId="0"/>
      <p:bldP spid="25" grpId="0"/>
      <p:bldP spid="25" grpId="1"/>
      <p:bldP spid="25" grpId="2"/>
      <p:bldP spid="30" grpId="0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text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B5E66485-D985-4753-BB45-A095EAF315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937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419972-9261-4D49-8253-D62952ED36C4}"/>
              </a:ext>
            </a:extLst>
          </p:cNvPr>
          <p:cNvGrpSpPr/>
          <p:nvPr/>
        </p:nvGrpSpPr>
        <p:grpSpPr>
          <a:xfrm>
            <a:off x="311700" y="1478045"/>
            <a:ext cx="2268000" cy="2700000"/>
            <a:chOff x="311700" y="1440180"/>
            <a:chExt cx="1936200" cy="2389330"/>
          </a:xfrm>
        </p:grpSpPr>
        <p:pic>
          <p:nvPicPr>
            <p:cNvPr id="17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C2E2A88-892D-4698-A630-BE8D54EB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2" t="9486" r="39405" b="52127"/>
            <a:stretch/>
          </p:blipFill>
          <p:spPr>
            <a:xfrm>
              <a:off x="311700" y="1440180"/>
              <a:ext cx="1936200" cy="1432560"/>
            </a:xfrm>
            <a:prstGeom prst="rect">
              <a:avLst/>
            </a:prstGeom>
          </p:spPr>
        </p:pic>
        <p:pic>
          <p:nvPicPr>
            <p:cNvPr id="18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578D7BF-4145-4275-821A-340F097E2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3" t="75580" r="39404" b="18090"/>
            <a:stretch/>
          </p:blipFill>
          <p:spPr>
            <a:xfrm>
              <a:off x="311700" y="2872740"/>
              <a:ext cx="1936200" cy="236220"/>
            </a:xfrm>
            <a:prstGeom prst="rect">
              <a:avLst/>
            </a:prstGeom>
          </p:spPr>
        </p:pic>
        <p:pic>
          <p:nvPicPr>
            <p:cNvPr id="19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FBDEDAC-014D-4EF6-8CC4-CAACD8411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46" t="80692" r="1774"/>
            <a:stretch/>
          </p:blipFill>
          <p:spPr>
            <a:xfrm>
              <a:off x="876300" y="3108960"/>
              <a:ext cx="1371600" cy="720550"/>
            </a:xfrm>
            <a:prstGeom prst="rect">
              <a:avLst/>
            </a:prstGeom>
          </p:spPr>
        </p:pic>
        <p:pic>
          <p:nvPicPr>
            <p:cNvPr id="21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4059094-2891-443A-9773-E741F31C7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2" t="83296" r="66085" b="6699"/>
            <a:stretch/>
          </p:blipFill>
          <p:spPr>
            <a:xfrm>
              <a:off x="311701" y="3108960"/>
              <a:ext cx="564600" cy="72055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6985B404-20F7-4DA6-ADAF-781F1C870232}"/>
              </a:ext>
            </a:extLst>
          </p:cNvPr>
          <p:cNvSpPr txBox="1"/>
          <p:nvPr/>
        </p:nvSpPr>
        <p:spPr>
          <a:xfrm>
            <a:off x="2960010" y="1924563"/>
            <a:ext cx="53610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"&lt;Return&gt;"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"Send"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AA5F3E25-3ADF-4879-A72A-86D7BF26A5F1}"/>
              </a:ext>
            </a:extLst>
          </p:cNvPr>
          <p:cNvSpPr txBox="1"/>
          <p:nvPr/>
        </p:nvSpPr>
        <p:spPr>
          <a:xfrm>
            <a:off x="2670450" y="1516220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main.py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892777-2E49-4048-A2B8-F29AC3765D5C}"/>
              </a:ext>
            </a:extLst>
          </p:cNvPr>
          <p:cNvSpPr txBox="1"/>
          <p:nvPr/>
        </p:nvSpPr>
        <p:spPr>
          <a:xfrm>
            <a:off x="2670450" y="2023623"/>
            <a:ext cx="4210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get_send_text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clear_send_text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send empty message!"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83EB9D-59D3-44B1-8B49-224B6D419B91}"/>
              </a:ext>
            </a:extLst>
          </p:cNvPr>
          <p:cNvSpPr txBox="1"/>
          <p:nvPr/>
        </p:nvSpPr>
        <p:spPr>
          <a:xfrm>
            <a:off x="4651692" y="151801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sendall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BA0F8DC5-83B8-4C31-8605-8ED58AF24437}"/>
              </a:ext>
            </a:extLst>
          </p:cNvPr>
          <p:cNvSpPr txBox="1"/>
          <p:nvPr/>
        </p:nvSpPr>
        <p:spPr>
          <a:xfrm>
            <a:off x="7083150" y="2279540"/>
            <a:ext cx="1749150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Raleway" pitchFamily="2" charset="77"/>
              </a:rPr>
              <a:t>chat_client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87225F0-95C2-4DE8-BC7D-8BA297B135BA}"/>
              </a:ext>
            </a:extLst>
          </p:cNvPr>
          <p:cNvCxnSpPr>
            <a:cxnSpLocks/>
          </p:cNvCxnSpPr>
          <p:nvPr/>
        </p:nvCxnSpPr>
        <p:spPr>
          <a:xfrm>
            <a:off x="4959180" y="1592580"/>
            <a:ext cx="0" cy="686960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33056B7-3DEE-45F8-A03B-104214B3EE6D}"/>
              </a:ext>
            </a:extLst>
          </p:cNvPr>
          <p:cNvSpPr txBox="1"/>
          <p:nvPr/>
        </p:nvSpPr>
        <p:spPr>
          <a:xfrm>
            <a:off x="3962760" y="2619441"/>
            <a:ext cx="2975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"[Public chat]"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6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23" grpId="1"/>
      <p:bldP spid="26" grpId="0"/>
      <p:bldP spid="26" grpId="1"/>
      <p:bldP spid="27" grpId="0"/>
      <p:bldP spid="27" grpId="1"/>
      <p:bldP spid="29" grpId="0"/>
      <p:bldP spid="29" grpId="1"/>
      <p:bldP spid="31" grpId="0"/>
      <p:bldP spid="31" grpId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BCD6D4AD-AE18-4433-BAD9-12C40056D3EC}"/>
              </a:ext>
            </a:extLst>
          </p:cNvPr>
          <p:cNvSpPr txBox="1"/>
          <p:nvPr/>
        </p:nvSpPr>
        <p:spPr>
          <a:xfrm>
            <a:off x="2663520" y="1442051"/>
            <a:ext cx="646176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private_talk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curselection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"[Public chat]"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"Welcome to Public chat room: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change_title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cannot chat with yourself!"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"[Public chat]"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"[Private chat]"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change_title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text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419972-9261-4D49-8253-D62952ED36C4}"/>
              </a:ext>
            </a:extLst>
          </p:cNvPr>
          <p:cNvGrpSpPr/>
          <p:nvPr/>
        </p:nvGrpSpPr>
        <p:grpSpPr>
          <a:xfrm>
            <a:off x="311700" y="1478045"/>
            <a:ext cx="2268000" cy="2700000"/>
            <a:chOff x="311700" y="1440180"/>
            <a:chExt cx="1936200" cy="2389330"/>
          </a:xfrm>
        </p:grpSpPr>
        <p:pic>
          <p:nvPicPr>
            <p:cNvPr id="17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C2E2A88-892D-4698-A630-BE8D54EB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2" t="9486" r="39405" b="52127"/>
            <a:stretch/>
          </p:blipFill>
          <p:spPr>
            <a:xfrm>
              <a:off x="311700" y="1440180"/>
              <a:ext cx="1936200" cy="1432560"/>
            </a:xfrm>
            <a:prstGeom prst="rect">
              <a:avLst/>
            </a:prstGeom>
          </p:spPr>
        </p:pic>
        <p:pic>
          <p:nvPicPr>
            <p:cNvPr id="18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D578D7BF-4145-4275-821A-340F097E2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3" t="75580" r="39404" b="18090"/>
            <a:stretch/>
          </p:blipFill>
          <p:spPr>
            <a:xfrm>
              <a:off x="311700" y="2872740"/>
              <a:ext cx="1936200" cy="236220"/>
            </a:xfrm>
            <a:prstGeom prst="rect">
              <a:avLst/>
            </a:prstGeom>
          </p:spPr>
        </p:pic>
        <p:pic>
          <p:nvPicPr>
            <p:cNvPr id="19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FBDEDAC-014D-4EF6-8CC4-CAACD8411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46" t="80692" r="1774"/>
            <a:stretch/>
          </p:blipFill>
          <p:spPr>
            <a:xfrm>
              <a:off x="876300" y="3108960"/>
              <a:ext cx="1371600" cy="720550"/>
            </a:xfrm>
            <a:prstGeom prst="rect">
              <a:avLst/>
            </a:prstGeom>
          </p:spPr>
        </p:pic>
        <p:pic>
          <p:nvPicPr>
            <p:cNvPr id="21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4059094-2891-443A-9773-E741F31C7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2" t="83296" r="66085" b="6699"/>
            <a:stretch/>
          </p:blipFill>
          <p:spPr>
            <a:xfrm>
              <a:off x="311701" y="3108960"/>
              <a:ext cx="564600" cy="72055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EB7BB91-F0A1-46F5-9BF4-7789408C6DE6}"/>
              </a:ext>
            </a:extLst>
          </p:cNvPr>
          <p:cNvSpPr txBox="1"/>
          <p:nvPr/>
        </p:nvSpPr>
        <p:spPr>
          <a:xfrm>
            <a:off x="2663520" y="1822129"/>
            <a:ext cx="6324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Listbox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selectmode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listvariable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friend_list_var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"#F8F8FF"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"#F8F8FF"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selectbackground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Bind clicking to method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_talk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friend_list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"&lt;ButtonRelease-1&gt;"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private_talk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F8F60D72-8B38-48C3-8FBA-8B31F4898158}"/>
              </a:ext>
            </a:extLst>
          </p:cNvPr>
          <p:cNvSpPr txBox="1"/>
          <p:nvPr/>
        </p:nvSpPr>
        <p:spPr>
          <a:xfrm>
            <a:off x="2670450" y="1043780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main.py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16" grpId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emoji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B5E66485-D985-4753-BB45-A095EAF315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937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2596CA-45FC-41CB-B5C9-14FD602063D8}"/>
              </a:ext>
            </a:extLst>
          </p:cNvPr>
          <p:cNvGrpSpPr/>
          <p:nvPr/>
        </p:nvGrpSpPr>
        <p:grpSpPr>
          <a:xfrm>
            <a:off x="408939" y="1812225"/>
            <a:ext cx="1891817" cy="2010672"/>
            <a:chOff x="1499083" y="2716535"/>
            <a:chExt cx="1891817" cy="2010672"/>
          </a:xfrm>
        </p:grpSpPr>
        <p:pic>
          <p:nvPicPr>
            <p:cNvPr id="2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E17D186-CF6E-4310-ACFF-898937F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" r="60746"/>
            <a:stretch/>
          </p:blipFill>
          <p:spPr>
            <a:xfrm>
              <a:off x="1499083" y="2716535"/>
              <a:ext cx="1891817" cy="2010672"/>
            </a:xfrm>
            <a:prstGeom prst="rect">
              <a:avLst/>
            </a:prstGeom>
          </p:spPr>
        </p:pic>
        <p:pic>
          <p:nvPicPr>
            <p:cNvPr id="22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FFC56D6-CBD7-4377-A439-E4C7371F6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828" t="80986" r="2020"/>
            <a:stretch/>
          </p:blipFill>
          <p:spPr>
            <a:xfrm>
              <a:off x="1793210" y="4344895"/>
              <a:ext cx="1597690" cy="382312"/>
            </a:xfrm>
            <a:prstGeom prst="rect">
              <a:avLst/>
            </a:prstGeom>
          </p:spPr>
        </p:pic>
      </p:grpSp>
      <p:sp>
        <p:nvSpPr>
          <p:cNvPr id="25" name="Google Shape;115;p22">
            <a:extLst>
              <a:ext uri="{FF2B5EF4-FFF2-40B4-BE49-F238E27FC236}">
                <a16:creationId xmlns:a16="http://schemas.microsoft.com/office/drawing/2014/main" id="{3D84D19F-3AFE-4C92-B44A-288C3F35458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text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92949C5-9D5F-4EC3-AB90-7901799CC2B0}"/>
              </a:ext>
            </a:extLst>
          </p:cNvPr>
          <p:cNvSpPr txBox="1"/>
          <p:nvPr/>
        </p:nvSpPr>
        <p:spPr>
          <a:xfrm>
            <a:off x="2405410" y="1671019"/>
            <a:ext cx="3157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em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ojis into</a:t>
            </a:r>
          </a:p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class objects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"E1.png"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etc.</a:t>
            </a:r>
            <a:endParaRPr lang="en-US" altLang="zh-CN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Map each emoji to an emoji mark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"aa**"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etc.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A61592-2379-4C4F-B2DB-63050AF48542}"/>
              </a:ext>
            </a:extLst>
          </p:cNvPr>
          <p:cNvSpPr txBox="1"/>
          <p:nvPr/>
        </p:nvSpPr>
        <p:spPr>
          <a:xfrm>
            <a:off x="5385314" y="1363178"/>
            <a:ext cx="35834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Place all emoji buttons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etc.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Destroy all emoji buttons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etc.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FADC9BB-B517-49A1-9A85-3CBE723B4C92}"/>
              </a:ext>
            </a:extLst>
          </p:cNvPr>
          <p:cNvCxnSpPr>
            <a:cxnSpLocks/>
          </p:cNvCxnSpPr>
          <p:nvPr/>
        </p:nvCxnSpPr>
        <p:spPr>
          <a:xfrm>
            <a:off x="5728800" y="1631427"/>
            <a:ext cx="0" cy="2483373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47682C9-E960-4E6C-ACFE-AD57F66DD69B}"/>
              </a:ext>
            </a:extLst>
          </p:cNvPr>
          <p:cNvSpPr txBox="1"/>
          <p:nvPr/>
        </p:nvSpPr>
        <p:spPr>
          <a:xfrm>
            <a:off x="2574305" y="1914859"/>
            <a:ext cx="2819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"aa**"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# etc.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send_mark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Destroy all emoji buttons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etc.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1213BF-41A4-435F-AD6F-827614F921FD}"/>
              </a:ext>
            </a:extLst>
          </p:cNvPr>
          <p:cNvSpPr txBox="1"/>
          <p:nvPr/>
        </p:nvSpPr>
        <p:spPr>
          <a:xfrm>
            <a:off x="5393705" y="2322261"/>
            <a:ext cx="3623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send_mark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315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75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5" grpId="0"/>
      <p:bldP spid="28" grpId="0"/>
      <p:bldP spid="28" grpId="1"/>
      <p:bldP spid="30" grpId="0"/>
      <p:bldP spid="30" grpId="1"/>
      <p:bldP spid="34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CEE39B-76EC-409E-B4BC-492D2895E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 t="1292" r="404" b="26554"/>
          <a:stretch/>
        </p:blipFill>
        <p:spPr>
          <a:xfrm>
            <a:off x="518177" y="1578038"/>
            <a:ext cx="2223531" cy="1404143"/>
          </a:xfrm>
          <a:prstGeom prst="rect">
            <a:avLst/>
          </a:prstGeom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picture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B5E66485-D985-4753-BB45-A095EAF315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937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5" name="Google Shape;115;p22">
            <a:extLst>
              <a:ext uri="{FF2B5EF4-FFF2-40B4-BE49-F238E27FC236}">
                <a16:creationId xmlns:a16="http://schemas.microsoft.com/office/drawing/2014/main" id="{3D84D19F-3AFE-4C92-B44A-288C3F35458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send emoji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FC55F7-2BBE-4D7D-86BC-07F0AA2322C3}"/>
              </a:ext>
            </a:extLst>
          </p:cNvPr>
          <p:cNvSpPr txBox="1"/>
          <p:nvPr/>
        </p:nvSpPr>
        <p:spPr>
          <a:xfrm>
            <a:off x="3315965" y="2584670"/>
            <a:ext cx="478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9CDCFE"/>
                </a:solidFill>
                <a:latin typeface="Consolas" panose="020B0609020204030204" pitchFamily="49" charset="0"/>
              </a:rPr>
              <a:t>button8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200" dirty="0">
                <a:solidFill>
                  <a:srgbClr val="4EC9B0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main_frame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picture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relief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FLAT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bd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>
                <a:solidFill>
                  <a:srgbClr val="9CDCFE"/>
                </a:solidFill>
                <a:latin typeface="Consolas" panose="020B0609020204030204" pitchFamily="49" charset="0"/>
              </a:rPr>
              <a:t>button8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place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254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525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AD488-2628-4BC1-9117-320E251EA5E2}"/>
              </a:ext>
            </a:extLst>
          </p:cNvPr>
          <p:cNvSpPr txBox="1"/>
          <p:nvPr/>
        </p:nvSpPr>
        <p:spPr>
          <a:xfrm>
            <a:off x="3315964" y="2241118"/>
            <a:ext cx="56978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picture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pic_file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tkinter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filedialog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askopenfilename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pic_file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Adjust size of the picture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/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resize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ANTIALIAS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save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pic_file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[:-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 +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"_save.png"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png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send_picture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"pic**"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pic_file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1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9AC4DDD-A177-4B97-A945-E8C5BA48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3" t="75580" r="60568" b="19342"/>
          <a:stretch/>
        </p:blipFill>
        <p:spPr>
          <a:xfrm>
            <a:off x="518177" y="3741926"/>
            <a:ext cx="2223531" cy="479249"/>
          </a:xfrm>
          <a:prstGeom prst="rect">
            <a:avLst/>
          </a:prstGeom>
        </p:spPr>
      </p:pic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D64E99E3-7BF9-4348-971B-E16025F73A7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101737" y="2982181"/>
            <a:ext cx="528206" cy="776570"/>
          </a:xfrm>
          <a:prstGeom prst="straightConnector1">
            <a:avLst/>
          </a:prstGeom>
          <a:ln>
            <a:solidFill>
              <a:srgbClr val="4CC1F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onut 14">
            <a:extLst>
              <a:ext uri="{FF2B5EF4-FFF2-40B4-BE49-F238E27FC236}">
                <a16:creationId xmlns:a16="http://schemas.microsoft.com/office/drawing/2014/main" id="{4BC6ED83-6CAE-4938-AE01-C25E8645575A}"/>
              </a:ext>
            </a:extLst>
          </p:cNvPr>
          <p:cNvSpPr/>
          <p:nvPr/>
        </p:nvSpPr>
        <p:spPr>
          <a:xfrm>
            <a:off x="765421" y="3715281"/>
            <a:ext cx="544083" cy="513268"/>
          </a:xfrm>
          <a:prstGeom prst="donut">
            <a:avLst>
              <a:gd name="adj" fmla="val 11469"/>
            </a:avLst>
          </a:prstGeom>
          <a:solidFill>
            <a:srgbClr val="4C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5679E-6 L 8.33333E-7 -0.2256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9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25" grpId="0"/>
      <p:bldP spid="8" grpId="0"/>
      <p:bldP spid="8" grpId="1"/>
      <p:bldP spid="8" grpId="2"/>
      <p:bldP spid="9" grpId="0"/>
      <p:bldP spid="9" grpId="1"/>
      <p:bldP spid="19" grpId="0" animBg="1"/>
      <p:bldP spid="1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B5E66485-D985-4753-BB45-A095EAF315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937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B1548A-44DD-4AB1-9B65-5BD21B320FCF}"/>
              </a:ext>
            </a:extLst>
          </p:cNvPr>
          <p:cNvSpPr txBox="1"/>
          <p:nvPr/>
        </p:nvSpPr>
        <p:spPr>
          <a:xfrm>
            <a:off x="3315937" y="1887847"/>
            <a:ext cx="51195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data_type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"#!message#!"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"Accessing new message"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Get chat</a:t>
            </a:r>
            <a:r>
              <a:rPr lang="en-US" altLang="zh-CN" sz="100" dirty="0">
                <a:solidFill>
                  <a:srgbClr val="6A9955"/>
                </a:solidFill>
                <a:latin typeface="Consolas" panose="020B0609020204030204" pitchFamily="49" charset="0"/>
              </a:rPr>
              <a:t>-to-</a:t>
            </a:r>
            <a:r>
              <a:rPr lang="en-US" altLang="zh-CN" sz="100" dirty="0" err="1">
                <a:solidFill>
                  <a:srgbClr val="6A9955"/>
                </a:solidFill>
                <a:latin typeface="Consolas" panose="020B0609020204030204" pitchFamily="49" charset="0"/>
              </a:rPr>
              <a:t>elephant</a:t>
            </a:r>
            <a:r>
              <a:rPr lang="en-US" altLang="zh-CN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partner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and username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chat_flag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recv_all_string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recv_all_string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"User: 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Get set content from the server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recv_all_string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"Message: 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main_frame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show_send_message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chat_flag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CE58D36-6BAE-4E46-8A8E-FD18082A380A}"/>
              </a:ext>
            </a:extLst>
          </p:cNvPr>
          <p:cNvSpPr txBox="1"/>
          <p:nvPr/>
        </p:nvSpPr>
        <p:spPr>
          <a:xfrm>
            <a:off x="3315937" y="1206015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main.py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34E175-6682-4B64-A1C1-95F9EDFD73C4}"/>
              </a:ext>
            </a:extLst>
          </p:cNvPr>
          <p:cNvSpPr txBox="1"/>
          <p:nvPr/>
        </p:nvSpPr>
        <p:spPr>
          <a:xfrm>
            <a:off x="3315937" y="1477639"/>
            <a:ext cx="3063216" cy="30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rgbClr val="4EC9B0"/>
                </a:solidFill>
                <a:latin typeface="Consolas" panose="020B0609020204030204" pitchFamily="49" charset="0"/>
              </a:rPr>
              <a:t>Thread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recv_data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E8BD7-1B3F-4288-B4FD-64DBCEAE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" y="1238780"/>
            <a:ext cx="2682147" cy="3512335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7A94DFD1-A0A2-42B1-A11D-6C2C9579FB6F}"/>
              </a:ext>
            </a:extLst>
          </p:cNvPr>
          <p:cNvSpPr txBox="1"/>
          <p:nvPr/>
        </p:nvSpPr>
        <p:spPr>
          <a:xfrm>
            <a:off x="3322464" y="1179043"/>
            <a:ext cx="2883893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server.py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C3DB1B-BE75-47E1-AACA-E913512D06E5}"/>
              </a:ext>
            </a:extLst>
          </p:cNvPr>
          <p:cNvSpPr txBox="1"/>
          <p:nvPr/>
        </p:nvSpPr>
        <p:spPr>
          <a:xfrm>
            <a:off x="3322463" y="1509659"/>
            <a:ext cx="5172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654BBC-0109-4F82-833B-A24221BF88EC}"/>
              </a:ext>
            </a:extLst>
          </p:cNvPr>
          <p:cNvSpPr txBox="1"/>
          <p:nvPr/>
        </p:nvSpPr>
        <p:spPr>
          <a:xfrm>
            <a:off x="3322463" y="1693439"/>
            <a:ext cx="5589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E102F2-6DBF-4A78-8D2E-060890A1EF2D}"/>
              </a:ext>
            </a:extLst>
          </p:cNvPr>
          <p:cNvSpPr txBox="1"/>
          <p:nvPr/>
        </p:nvSpPr>
        <p:spPr>
          <a:xfrm>
            <a:off x="3322462" y="2176340"/>
            <a:ext cx="56740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join_user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Login succeed just now, s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end user joining message to all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"#!message#!"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joins the chat room"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525BA5-E1D4-4DD7-BFA0-B29432707FA8}"/>
              </a:ext>
            </a:extLst>
          </p:cNvPr>
          <p:cNvSpPr txBox="1"/>
          <p:nvPr/>
        </p:nvSpPr>
        <p:spPr>
          <a:xfrm>
            <a:off x="3322462" y="2176340"/>
            <a:ext cx="59558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Not processing login case</a:t>
            </a:r>
            <a:endParaRPr lang="en-US" altLang="zh-CN" sz="12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recv_all_string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leaves chat room, send user leaving message to all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"#!message#!"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has left the chat room"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88C2D8-5A78-4526-B104-A95AFEA1C943}"/>
              </a:ext>
            </a:extLst>
          </p:cNvPr>
          <p:cNvSpPr txBox="1"/>
          <p:nvPr/>
        </p:nvSpPr>
        <p:spPr>
          <a:xfrm>
            <a:off x="3322462" y="2184331"/>
            <a:ext cx="6099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Not login or exit cases, send message</a:t>
            </a:r>
            <a:endParaRPr lang="en-US" altLang="zh-CN" sz="12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If chatting in public room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"[Public chat]"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online_connection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"#!message#!"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send_string_with_length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F6C738-11A7-4BCE-9F9A-BA6C93B7CADA}"/>
              </a:ext>
            </a:extLst>
          </p:cNvPr>
          <p:cNvSpPr txBox="1"/>
          <p:nvPr/>
        </p:nvSpPr>
        <p:spPr>
          <a:xfrm>
            <a:off x="3322461" y="2182013"/>
            <a:ext cx="5821539" cy="2723823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Not login or exit cases, send message</a:t>
            </a:r>
            <a:endParaRPr lang="en-US" altLang="zh-CN" sz="12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If chatting in private room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online_connection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connection_user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 ==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chat_user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"#!message#!"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private_chat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connection_user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zh-CN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"#!message#!"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private_chat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connection_user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send_string_with_length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7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0" grpId="0"/>
      <p:bldP spid="11" grpId="0"/>
      <p:bldP spid="12" grpId="0"/>
      <p:bldP spid="15" grpId="0"/>
      <p:bldP spid="15" grpId="1"/>
      <p:bldP spid="16" grpId="0"/>
      <p:bldP spid="16" grpId="1"/>
      <p:bldP spid="21" grpId="0"/>
      <p:bldP spid="21" grpId="1"/>
      <p:bldP spid="22" grpId="0"/>
      <p:bldP spid="22" grpId="1"/>
      <p:bldP spid="24" grpId="0"/>
      <p:bldP spid="24" grpId="1"/>
      <p:bldP spid="26" grpId="0"/>
      <p:bldP spid="26" grpId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E8BD7-1B3F-4288-B4FD-64DBCEAE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" y="1238780"/>
            <a:ext cx="2682147" cy="351233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29A57A7-8B11-46AE-B2E6-35B47F74D5B6}"/>
              </a:ext>
            </a:extLst>
          </p:cNvPr>
          <p:cNvSpPr txBox="1"/>
          <p:nvPr/>
        </p:nvSpPr>
        <p:spPr>
          <a:xfrm>
            <a:off x="3259394" y="1201910"/>
            <a:ext cx="557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show_send_message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"%Y-%m-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%H:%M:%S"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FAF289-BF4D-4CE3-9236-53E3E5E72EC4}"/>
              </a:ext>
            </a:extLst>
          </p:cNvPr>
          <p:cNvSpPr txBox="1"/>
          <p:nvPr/>
        </p:nvSpPr>
        <p:spPr>
          <a:xfrm>
            <a:off x="3259395" y="2117784"/>
            <a:ext cx="55729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System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message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is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purple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joins the chat room"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"tag_1"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"#FF00FF"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"tag_1"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has left the chat room"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"tag_2"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"#DC143C"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"tag_2"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1410E2-B13E-41C7-AC5A-2A9434CC0172}"/>
              </a:ext>
            </a:extLst>
          </p:cNvPr>
          <p:cNvSpPr txBox="1"/>
          <p:nvPr/>
        </p:nvSpPr>
        <p:spPr>
          <a:xfrm>
            <a:off x="3253218" y="2117784"/>
            <a:ext cx="58907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Message from self, b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lue in group chat, red in private chat</a:t>
            </a:r>
            <a:endParaRPr lang="zh-CN" altLang="en-US" sz="12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"tag_4"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"tag_4"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private_chat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"tag_5"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"#DC143C"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"tag_5"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2789633-E144-4791-A5AC-11970222561E}"/>
              </a:ext>
            </a:extLst>
          </p:cNvPr>
          <p:cNvSpPr txBox="1"/>
          <p:nvPr/>
        </p:nvSpPr>
        <p:spPr>
          <a:xfrm>
            <a:off x="3253218" y="2117784"/>
            <a:ext cx="58907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Message from others, g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reen in group chat, red in private chat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"tag_6"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"#008000"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"tag_6"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chat_flag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private_chat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"tag_7"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"#DC143C"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"tag_7"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649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5" grpId="1"/>
      <p:bldP spid="28" grpId="0"/>
      <p:bldP spid="28" grpId="1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E8BD7-1B3F-4288-B4FD-64DBCEAE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" y="1238780"/>
            <a:ext cx="2682147" cy="35123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0405F3-604A-430E-B112-F7667393C63F}"/>
              </a:ext>
            </a:extLst>
          </p:cNvPr>
          <p:cNvSpPr txBox="1"/>
          <p:nvPr/>
        </p:nvSpPr>
        <p:spPr>
          <a:xfrm>
            <a:off x="3222523" y="1548725"/>
            <a:ext cx="592147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Content is emoji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 profile from database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chat_mysql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LogInformation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fing_face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"user_profile.png"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ANTIALIAS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"user_profile1.png"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"user_profile1.png"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image_create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Insert the emoji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image_create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"[Emoji]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D6324A-4530-403B-A14E-9B3F9BC9474D}"/>
              </a:ext>
            </a:extLst>
          </p:cNvPr>
          <p:cNvSpPr txBox="1"/>
          <p:nvPr/>
        </p:nvSpPr>
        <p:spPr>
          <a:xfrm>
            <a:off x="5147186" y="1156913"/>
            <a:ext cx="3950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"bb**"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"cc**"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"dd**"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p4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p5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"ff**"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p6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"gg**"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p7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hh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p8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p9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"kk**"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"ll**"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p11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"mm**"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p12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p13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"pp**"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p14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p15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2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MOTIVATION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1"/>
                </a:solidFill>
                <a:latin typeface="Raleway" pitchFamily="2" charset="77"/>
              </a:rPr>
              <a:t>Have to finish ICS final project of course : 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1"/>
                </a:solidFill>
                <a:latin typeface="Raleway" pitchFamily="2" charset="77"/>
              </a:rPr>
              <a:t>Terminal is not convenient and not eye-catching enough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1"/>
                </a:solidFill>
                <a:latin typeface="Raleway" pitchFamily="2" charset="77"/>
              </a:rPr>
              <a:t>We would like to implement some “painted eggshell” into our final project and maybe designing GUI is the best way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BB1C26-4E3E-3D42-972E-EC0FCCA0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0" y="3106145"/>
            <a:ext cx="3768476" cy="160745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3AA35132-47C4-7C45-8239-062B64D256B3}"/>
              </a:ext>
            </a:extLst>
          </p:cNvPr>
          <p:cNvSpPr/>
          <p:nvPr/>
        </p:nvSpPr>
        <p:spPr>
          <a:xfrm>
            <a:off x="3447228" y="3669602"/>
            <a:ext cx="914400" cy="914400"/>
          </a:xfrm>
          <a:prstGeom prst="noSmoking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08C976-2CF9-1648-8FE3-D518549E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9282" y="3106145"/>
            <a:ext cx="1598152" cy="15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214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E8BD7-1B3F-4288-B4FD-64DBCEAE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" y="1238780"/>
            <a:ext cx="2682147" cy="35123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7E9FDD-D270-48AE-BD4D-7B6037953C6B}"/>
              </a:ext>
            </a:extLst>
          </p:cNvPr>
          <p:cNvSpPr txBox="1"/>
          <p:nvPr/>
        </p:nvSpPr>
        <p:spPr>
          <a:xfrm>
            <a:off x="3222523" y="1548725"/>
            <a:ext cx="592147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Content is picture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[: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 ==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"pic**"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Get user profile from database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chat_mysql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LogInformation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fing_face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"user_profile.png"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resize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ANTIALIAS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save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569CD6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200" dirty="0">
                <a:solidFill>
                  <a:srgbClr val="D16969"/>
                </a:solidFill>
                <a:latin typeface="Consolas" panose="020B0609020204030204" pitchFamily="49" charset="0"/>
              </a:rPr>
              <a:t>"user_profile3.png"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png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"user_profile3.png"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message_text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image_create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[-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message_text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insert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 : 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Transfer the picture into a </a:t>
            </a:r>
            <a:r>
              <a:rPr lang="en-US" altLang="zh-CN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class object</a:t>
            </a:r>
          </a:p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# Save the </a:t>
            </a:r>
            <a:r>
              <a:rPr lang="en-US" altLang="zh-CN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class object into dictionary,</a:t>
            </a:r>
          </a:p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# with its key the filename concatenated with a float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prefx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()) +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"_"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:-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 +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"_save.png"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pic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prefx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# Insert the picture</a:t>
            </a:r>
            <a:endParaRPr lang="zh-CN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message_text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image_create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pic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prefx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200" dirty="0">
                <a:solidFill>
                  <a:srgbClr val="9CDCFE"/>
                </a:solidFill>
                <a:latin typeface="Consolas" panose="020B0609020204030204" pitchFamily="49" charset="0"/>
              </a:rPr>
              <a:t>filename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message_text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insert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message_text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see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4FC1FF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sava_chatting_records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"[Picture]</a:t>
            </a:r>
            <a:r>
              <a:rPr lang="en-US" altLang="zh-CN" sz="12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84AF82-641F-4371-B912-6E5615BE0A5C}"/>
              </a:ext>
            </a:extLst>
          </p:cNvPr>
          <p:cNvSpPr/>
          <p:nvPr/>
        </p:nvSpPr>
        <p:spPr>
          <a:xfrm>
            <a:off x="3163529" y="0"/>
            <a:ext cx="5220929" cy="134210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7A7B89-2BD5-420F-BD92-FC05A649406F}"/>
              </a:ext>
            </a:extLst>
          </p:cNvPr>
          <p:cNvSpPr txBox="1"/>
          <p:nvPr/>
        </p:nvSpPr>
        <p:spPr>
          <a:xfrm>
            <a:off x="3572124" y="1342103"/>
            <a:ext cx="3029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send_picture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"pic**"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pic_file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690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64198E-7 L -0.00035 -0.661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E8BD7-1B3F-4288-B4FD-64DBCEAE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" y="1238780"/>
            <a:ext cx="2682147" cy="3512335"/>
          </a:xfrm>
          <a:prstGeom prst="rect">
            <a:avLst/>
          </a:prstGeom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D843CA-CA4A-4E7A-A56A-7D69A9CB2A44}"/>
              </a:ext>
            </a:extLst>
          </p:cNvPr>
          <p:cNvSpPr txBox="1"/>
          <p:nvPr/>
        </p:nvSpPr>
        <p:spPr>
          <a:xfrm>
            <a:off x="3233112" y="1933118"/>
            <a:ext cx="5975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Content is text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200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 [SYSTEM MESSAGE]"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 profile from database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--------Omit this part--------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Insert the text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"tag_8"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"#000000"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   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"tag_8"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indexing_chatting_records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75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4D843CA-CA4A-4E7A-A56A-7D69A9CB2A44}"/>
              </a:ext>
            </a:extLst>
          </p:cNvPr>
          <p:cNvSpPr txBox="1"/>
          <p:nvPr/>
        </p:nvSpPr>
        <p:spPr>
          <a:xfrm>
            <a:off x="3233112" y="1933118"/>
            <a:ext cx="5975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# Content is text</a:t>
            </a:r>
            <a:endParaRPr lang="zh-CN" altLang="en-US" sz="1200" b="0" dirty="0">
              <a:solidFill>
                <a:srgbClr val="40404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content[:</a:t>
            </a:r>
            <a:r>
              <a:rPr lang="en-US" altLang="zh-CN" sz="1200" dirty="0">
                <a:solidFill>
                  <a:srgbClr val="404040"/>
                </a:solidFill>
                <a:latin typeface="Consolas" panose="020B0609020204030204" pitchFamily="49" charset="0"/>
              </a:rPr>
              <a:t>18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] != "* [SYSTEM MESSAGE]":</a:t>
            </a:r>
          </a:p>
          <a:p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# Get user profile from database</a:t>
            </a:r>
            <a:endParaRPr lang="zh-CN" altLang="en-US" sz="1200" b="0" dirty="0">
              <a:solidFill>
                <a:srgbClr val="40404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# --------Omit this part--------</a:t>
            </a:r>
          </a:p>
          <a:p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# Insert the text</a:t>
            </a:r>
            <a:endParaRPr lang="zh-CN" altLang="en-US" sz="1200" b="0" dirty="0">
              <a:solidFill>
                <a:srgbClr val="40404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self.message_text.tag_config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("tag_8", foreground="#000000",</a:t>
            </a:r>
          </a:p>
          <a:p>
            <a:r>
              <a:rPr lang="en-US" altLang="zh-CN" sz="1200" dirty="0">
                <a:solidFill>
                  <a:srgbClr val="404040"/>
                </a:solidFill>
                <a:latin typeface="Consolas" panose="020B0609020204030204" pitchFamily="49" charset="0"/>
              </a:rPr>
              <a:t>		    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font=</a:t>
            </a:r>
            <a:r>
              <a:rPr lang="en-US" altLang="zh-CN" sz="1200" b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tf.Font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(family="Arial", size=15))</a:t>
            </a:r>
          </a:p>
          <a:p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self.message_text.insert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(END, content, "tag_8")</a:t>
            </a:r>
          </a:p>
          <a:p>
            <a:r>
              <a:rPr lang="zh-CN" altLang="en-US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self.message_text.see</a:t>
            </a:r>
            <a:r>
              <a:rPr lang="en-US" altLang="zh-CN" sz="1200" b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(END)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indexing_chatting_records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altLang="zh-CN" dirty="0">
                <a:solidFill>
                  <a:srgbClr val="4CC1F9"/>
                </a:solidFill>
                <a:latin typeface="Aviano Future Bold" pitchFamily="2" charset="77"/>
              </a:rPr>
              <a:t>CHAT_MAIN_PANEL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message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12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">
        <p:fade/>
      </p:transition>
    </mc:Choice>
    <mc:Fallback xmlns="">
      <p:transition spd="med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23457E-6 L -0.35694 -0.5061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7" y="-25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A73AEB-4C32-49A9-8A97-C4C13B34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5D06C6C1-9225-4DB8-86E5-A5F8FA2F540B}"/>
              </a:ext>
            </a:extLst>
          </p:cNvPr>
          <p:cNvSpPr txBox="1">
            <a:spLocks/>
          </p:cNvSpPr>
          <p:nvPr/>
        </p:nvSpPr>
        <p:spPr>
          <a:xfrm>
            <a:off x="4994389" y="552325"/>
            <a:ext cx="3301579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all chat history</a:t>
            </a:r>
            <a:endParaRPr lang="en-US" sz="28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588691-64A1-4493-B0E5-E9B03DFEB00E}"/>
              </a:ext>
            </a:extLst>
          </p:cNvPr>
          <p:cNvSpPr/>
          <p:nvPr/>
        </p:nvSpPr>
        <p:spPr>
          <a:xfrm>
            <a:off x="339213" y="1231490"/>
            <a:ext cx="3930445" cy="16960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E02B04-4763-43F9-B068-F8FC7751D650}"/>
              </a:ext>
            </a:extLst>
          </p:cNvPr>
          <p:cNvGrpSpPr/>
          <p:nvPr/>
        </p:nvGrpSpPr>
        <p:grpSpPr>
          <a:xfrm>
            <a:off x="185439" y="1745639"/>
            <a:ext cx="2484023" cy="1824677"/>
            <a:chOff x="912771" y="1005839"/>
            <a:chExt cx="3220134" cy="2423161"/>
          </a:xfrm>
        </p:grpSpPr>
        <p:pic>
          <p:nvPicPr>
            <p:cNvPr id="30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44D7E0C5-D643-46F0-9CF5-1C1B02519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461" r="30271" b="941"/>
            <a:stretch/>
          </p:blipFill>
          <p:spPr>
            <a:xfrm>
              <a:off x="912771" y="2853494"/>
              <a:ext cx="2602589" cy="575506"/>
            </a:xfrm>
            <a:prstGeom prst="rect">
              <a:avLst/>
            </a:prstGeom>
          </p:spPr>
        </p:pic>
        <p:pic>
          <p:nvPicPr>
            <p:cNvPr id="32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82E95C6-BABF-41A3-8D41-EB9D59037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57"/>
            <a:stretch/>
          </p:blipFill>
          <p:spPr>
            <a:xfrm>
              <a:off x="912771" y="1005839"/>
              <a:ext cx="3220134" cy="447041"/>
            </a:xfrm>
            <a:prstGeom prst="rect">
              <a:avLst/>
            </a:prstGeom>
          </p:spPr>
        </p:pic>
        <p:pic>
          <p:nvPicPr>
            <p:cNvPr id="3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BE38A01-9130-4B6B-818D-D6E4A5669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63" r="61303" b="63271"/>
            <a:stretch/>
          </p:blipFill>
          <p:spPr>
            <a:xfrm>
              <a:off x="912771" y="1452880"/>
              <a:ext cx="2011232" cy="1400614"/>
            </a:xfrm>
            <a:prstGeom prst="rect">
              <a:avLst/>
            </a:prstGeom>
          </p:spPr>
        </p:pic>
        <p:pic>
          <p:nvPicPr>
            <p:cNvPr id="34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88EDABD-8D1A-48B8-BF03-9BC9F4245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30" t="12962" r="17481" b="53945"/>
            <a:stretch/>
          </p:blipFill>
          <p:spPr>
            <a:xfrm>
              <a:off x="2924003" y="1452880"/>
              <a:ext cx="1208902" cy="1400614"/>
            </a:xfrm>
            <a:prstGeom prst="rect">
              <a:avLst/>
            </a:prstGeom>
          </p:spPr>
        </p:pic>
        <p:pic>
          <p:nvPicPr>
            <p:cNvPr id="35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E5DFDC3D-A21F-487F-89BC-9AF2DA7BF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712" t="87863"/>
            <a:stretch/>
          </p:blipFill>
          <p:spPr>
            <a:xfrm>
              <a:off x="3242722" y="2853494"/>
              <a:ext cx="890183" cy="575506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7EC11E1-9B3E-423A-B16C-C5838EB0E558}"/>
              </a:ext>
            </a:extLst>
          </p:cNvPr>
          <p:cNvSpPr txBox="1"/>
          <p:nvPr/>
        </p:nvSpPr>
        <p:spPr>
          <a:xfrm>
            <a:off x="2969362" y="1942864"/>
            <a:ext cx="468378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sava_chatting_records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Open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.txt file named by username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Append to the end latest chatting records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"D:/ICS_final/chatting_records/"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".txt"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9E29635-DFEB-4CDB-964B-A76D68E5F0AC}"/>
              </a:ext>
            </a:extLst>
          </p:cNvPr>
          <p:cNvSpPr txBox="1"/>
          <p:nvPr/>
        </p:nvSpPr>
        <p:spPr>
          <a:xfrm>
            <a:off x="2668375" y="1612909"/>
            <a:ext cx="516028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Toplevel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"#FFFAFA"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 history"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textbox to hold chat history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chatting_records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"#F8F8FF"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"#F8F8FF"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highlightthickness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chatting_records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ipady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the “clear history” button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button6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"Clear history"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clear_chatting_records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button6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show_chatting_records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8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627A22-4558-4AE6-ACE4-C0B45A4FC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3" t="75580" r="60568" b="19342"/>
          <a:stretch/>
        </p:blipFill>
        <p:spPr>
          <a:xfrm>
            <a:off x="291590" y="4012422"/>
            <a:ext cx="2223531" cy="479249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7DC934F7-6944-44C5-8044-E7C5B220CD71}"/>
              </a:ext>
            </a:extLst>
          </p:cNvPr>
          <p:cNvCxnSpPr>
            <a:cxnSpLocks/>
          </p:cNvCxnSpPr>
          <p:nvPr/>
        </p:nvCxnSpPr>
        <p:spPr>
          <a:xfrm flipV="1">
            <a:off x="1200918" y="3633637"/>
            <a:ext cx="126441" cy="376523"/>
          </a:xfrm>
          <a:prstGeom prst="straightConnector1">
            <a:avLst/>
          </a:prstGeom>
          <a:ln>
            <a:solidFill>
              <a:srgbClr val="4CC1F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Donut 14">
            <a:extLst>
              <a:ext uri="{FF2B5EF4-FFF2-40B4-BE49-F238E27FC236}">
                <a16:creationId xmlns:a16="http://schemas.microsoft.com/office/drawing/2014/main" id="{B3DFDD70-20D2-45A5-8DA5-CC9E9AB0B7FF}"/>
              </a:ext>
            </a:extLst>
          </p:cNvPr>
          <p:cNvSpPr/>
          <p:nvPr/>
        </p:nvSpPr>
        <p:spPr>
          <a:xfrm>
            <a:off x="914128" y="3995412"/>
            <a:ext cx="544083" cy="513268"/>
          </a:xfrm>
          <a:prstGeom prst="donut">
            <a:avLst>
              <a:gd name="adj" fmla="val 11469"/>
            </a:avLst>
          </a:prstGeom>
          <a:solidFill>
            <a:srgbClr val="4C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BBC064-5C11-49E3-8E77-C6FCBCDA6AB6}"/>
              </a:ext>
            </a:extLst>
          </p:cNvPr>
          <p:cNvSpPr txBox="1"/>
          <p:nvPr/>
        </p:nvSpPr>
        <p:spPr>
          <a:xfrm>
            <a:off x="5395783" y="984847"/>
            <a:ext cx="374249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show_chatting_records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"D:/ICS_final/chatting_records/"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+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".txt"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chatting_records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"tag_9"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chatting_records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	       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"tag_9"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7BC182B-25AC-4B90-BECD-05FBD4759D38}"/>
              </a:ext>
            </a:extLst>
          </p:cNvPr>
          <p:cNvCxnSpPr>
            <a:cxnSpLocks/>
          </p:cNvCxnSpPr>
          <p:nvPr/>
        </p:nvCxnSpPr>
        <p:spPr>
          <a:xfrm>
            <a:off x="6001645" y="1660924"/>
            <a:ext cx="0" cy="1325624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C2B1DF-9B41-437A-B9CE-BA4FDB137B6D}"/>
              </a:ext>
            </a:extLst>
          </p:cNvPr>
          <p:cNvSpPr txBox="1"/>
          <p:nvPr/>
        </p:nvSpPr>
        <p:spPr>
          <a:xfrm>
            <a:off x="5684461" y="1440200"/>
            <a:ext cx="33453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clear_chatting_records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chatting_records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Cover the history with empty string</a:t>
            </a:r>
            <a:endParaRPr lang="zh-CN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"D:/ICS_final/chatting_records/"</a:t>
            </a:r>
            <a:endParaRPr lang="en-US" altLang="zh-CN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+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".txt"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F035BBE-D6DA-4F80-8B1E-FAF0D5404F64}"/>
              </a:ext>
            </a:extLst>
          </p:cNvPr>
          <p:cNvCxnSpPr>
            <a:cxnSpLocks/>
          </p:cNvCxnSpPr>
          <p:nvPr/>
        </p:nvCxnSpPr>
        <p:spPr>
          <a:xfrm>
            <a:off x="6001645" y="1657755"/>
            <a:ext cx="0" cy="913995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1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36" grpId="1"/>
      <p:bldP spid="36" grpId="2"/>
      <p:bldP spid="37" grpId="0"/>
      <p:bldP spid="40" grpId="0" animBg="1"/>
      <p:bldP spid="42" grpId="0"/>
      <p:bldP spid="42" grpId="1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A73AEB-4C32-49A9-8A97-C4C13B34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6B90CD-2668-41D0-BACB-A594E74A7B85}"/>
              </a:ext>
            </a:extLst>
          </p:cNvPr>
          <p:cNvSpPr/>
          <p:nvPr/>
        </p:nvSpPr>
        <p:spPr>
          <a:xfrm>
            <a:off x="4994389" y="412955"/>
            <a:ext cx="3876766" cy="6784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5D06C6C1-9225-4DB8-86E5-A5F8FA2F540B}"/>
              </a:ext>
            </a:extLst>
          </p:cNvPr>
          <p:cNvSpPr txBox="1">
            <a:spLocks/>
          </p:cNvSpPr>
          <p:nvPr/>
        </p:nvSpPr>
        <p:spPr>
          <a:xfrm>
            <a:off x="4994389" y="552325"/>
            <a:ext cx="3980005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chat history</a:t>
            </a:r>
            <a:endParaRPr lang="en-US" sz="24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588691-64A1-4493-B0E5-E9B03DFEB00E}"/>
              </a:ext>
            </a:extLst>
          </p:cNvPr>
          <p:cNvSpPr/>
          <p:nvPr/>
        </p:nvSpPr>
        <p:spPr>
          <a:xfrm>
            <a:off x="339213" y="1231490"/>
            <a:ext cx="3930445" cy="16960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Google Shape;115;p22">
            <a:extLst>
              <a:ext uri="{FF2B5EF4-FFF2-40B4-BE49-F238E27FC236}">
                <a16:creationId xmlns:a16="http://schemas.microsoft.com/office/drawing/2014/main" id="{607E93B4-8541-4F2F-AED0-B786FC05ED33}"/>
              </a:ext>
            </a:extLst>
          </p:cNvPr>
          <p:cNvSpPr txBox="1">
            <a:spLocks/>
          </p:cNvSpPr>
          <p:nvPr/>
        </p:nvSpPr>
        <p:spPr>
          <a:xfrm>
            <a:off x="5001763" y="544951"/>
            <a:ext cx="3301579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all chat history</a:t>
            </a:r>
            <a:endParaRPr lang="en-US" sz="24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020B25-B64F-4738-95E3-4EDB4F42BF66}"/>
              </a:ext>
            </a:extLst>
          </p:cNvPr>
          <p:cNvSpPr/>
          <p:nvPr/>
        </p:nvSpPr>
        <p:spPr>
          <a:xfrm>
            <a:off x="329385" y="1037303"/>
            <a:ext cx="3930445" cy="16960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3E9487-818E-46D0-BBC1-64D3D560B470}"/>
              </a:ext>
            </a:extLst>
          </p:cNvPr>
          <p:cNvGrpSpPr/>
          <p:nvPr/>
        </p:nvGrpSpPr>
        <p:grpSpPr>
          <a:xfrm>
            <a:off x="233521" y="1866190"/>
            <a:ext cx="2376000" cy="1692000"/>
            <a:chOff x="8073845" y="3029304"/>
            <a:chExt cx="2953015" cy="2192937"/>
          </a:xfrm>
        </p:grpSpPr>
        <p:pic>
          <p:nvPicPr>
            <p:cNvPr id="41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D61571E-B967-4F16-BD84-BD6B9E24F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25" b="88485"/>
            <a:stretch/>
          </p:blipFill>
          <p:spPr>
            <a:xfrm>
              <a:off x="8073845" y="3029304"/>
              <a:ext cx="1649180" cy="790855"/>
            </a:xfrm>
            <a:prstGeom prst="rect">
              <a:avLst/>
            </a:prstGeom>
          </p:spPr>
        </p:pic>
        <p:pic>
          <p:nvPicPr>
            <p:cNvPr id="44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358C68F-E0E5-4031-A0F9-2889D8C5E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785" t="12722" b="66863"/>
            <a:stretch/>
          </p:blipFill>
          <p:spPr>
            <a:xfrm>
              <a:off x="10346235" y="3820161"/>
              <a:ext cx="680625" cy="1402080"/>
            </a:xfrm>
            <a:prstGeom prst="rect">
              <a:avLst/>
            </a:prstGeom>
          </p:spPr>
        </p:pic>
        <p:pic>
          <p:nvPicPr>
            <p:cNvPr id="45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D1BF58F-5935-4D62-B303-CFB911DDC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699" r="62556" b="66887"/>
            <a:stretch/>
          </p:blipFill>
          <p:spPr>
            <a:xfrm>
              <a:off x="8073845" y="3820160"/>
              <a:ext cx="2272390" cy="1402080"/>
            </a:xfrm>
            <a:prstGeom prst="rect">
              <a:avLst/>
            </a:prstGeom>
          </p:spPr>
        </p:pic>
        <p:pic>
          <p:nvPicPr>
            <p:cNvPr id="48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5BAC2FE9-A4A0-4A8A-9DF0-BF43729F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40" r="1" b="88362"/>
            <a:stretch/>
          </p:blipFill>
          <p:spPr>
            <a:xfrm>
              <a:off x="9723025" y="3029304"/>
              <a:ext cx="1303835" cy="790855"/>
            </a:xfrm>
            <a:prstGeom prst="rect">
              <a:avLst/>
            </a:prstGeom>
          </p:spPr>
        </p:pic>
        <p:pic>
          <p:nvPicPr>
            <p:cNvPr id="49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A654A74-62B9-487D-AD41-E63B1E062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37" t="5208" r="26778" b="87961"/>
            <a:stretch/>
          </p:blipFill>
          <p:spPr>
            <a:xfrm>
              <a:off x="8331200" y="3373119"/>
              <a:ext cx="2428240" cy="406400"/>
            </a:xfrm>
            <a:prstGeom prst="rect">
              <a:avLst/>
            </a:prstGeom>
          </p:spPr>
        </p:pic>
      </p:grpSp>
      <p:pic>
        <p:nvPicPr>
          <p:cNvPr id="50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99F461-1B51-4E2C-8030-0D58CEA4C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3" t="75580" r="60568" b="19342"/>
          <a:stretch/>
        </p:blipFill>
        <p:spPr>
          <a:xfrm>
            <a:off x="276841" y="4012422"/>
            <a:ext cx="2223531" cy="479249"/>
          </a:xfrm>
          <a:prstGeom prst="rect">
            <a:avLst/>
          </a:prstGeom>
        </p:spPr>
      </p:pic>
      <p:cxnSp>
        <p:nvCxnSpPr>
          <p:cNvPr id="51" name="Straight Arrow Connector 16">
            <a:extLst>
              <a:ext uri="{FF2B5EF4-FFF2-40B4-BE49-F238E27FC236}">
                <a16:creationId xmlns:a16="http://schemas.microsoft.com/office/drawing/2014/main" id="{A2A9F964-51C5-4FC1-AD62-63D577F1E9B0}"/>
              </a:ext>
            </a:extLst>
          </p:cNvPr>
          <p:cNvCxnSpPr>
            <a:cxnSpLocks/>
          </p:cNvCxnSpPr>
          <p:nvPr/>
        </p:nvCxnSpPr>
        <p:spPr>
          <a:xfrm flipH="1" flipV="1">
            <a:off x="1283115" y="3641014"/>
            <a:ext cx="205398" cy="361772"/>
          </a:xfrm>
          <a:prstGeom prst="straightConnector1">
            <a:avLst/>
          </a:prstGeom>
          <a:ln>
            <a:solidFill>
              <a:srgbClr val="4CC1F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Donut 14">
            <a:extLst>
              <a:ext uri="{FF2B5EF4-FFF2-40B4-BE49-F238E27FC236}">
                <a16:creationId xmlns:a16="http://schemas.microsoft.com/office/drawing/2014/main" id="{51A9DF34-C40B-4991-B8D5-307CA7AE1542}"/>
              </a:ext>
            </a:extLst>
          </p:cNvPr>
          <p:cNvSpPr/>
          <p:nvPr/>
        </p:nvSpPr>
        <p:spPr>
          <a:xfrm>
            <a:off x="1245967" y="3995412"/>
            <a:ext cx="544083" cy="513268"/>
          </a:xfrm>
          <a:prstGeom prst="donut">
            <a:avLst>
              <a:gd name="adj" fmla="val 11469"/>
            </a:avLst>
          </a:prstGeom>
          <a:solidFill>
            <a:srgbClr val="4C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062AF67-9CB1-4AAB-B8CD-93B8DE235DA1}"/>
              </a:ext>
            </a:extLst>
          </p:cNvPr>
          <p:cNvSpPr txBox="1"/>
          <p:nvPr/>
        </p:nvSpPr>
        <p:spPr>
          <a:xfrm>
            <a:off x="2657714" y="1771921"/>
            <a:ext cx="523688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indexing_chatting_records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splitted_text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Avoid punctuation</a:t>
            </a:r>
            <a:endParaRPr lang="zh-CN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splitted_text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.isalpha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000" dirty="0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zh-CN" alt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6A9955"/>
                </a:solidFill>
                <a:latin typeface="Consolas" panose="020B0609020204030204" pitchFamily="49" charset="0"/>
              </a:rPr>
              <a:t>to a list of texts containing the phrase</a:t>
            </a:r>
            <a:endParaRPr lang="zh-CN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words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 + </a:t>
            </a:r>
            <a:r>
              <a:rPr lang="en-US" altLang="zh-CN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n_grams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ngrams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words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tup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n_grams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phrase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>
                <a:solidFill>
                  <a:srgbClr val="CE9178"/>
                </a:solidFill>
                <a:latin typeface="Consolas" panose="020B0609020204030204" pitchFamily="49" charset="0"/>
              </a:rPr>
              <a:t>" "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tup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phrase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indexer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indexer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phrase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,]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indexer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phrase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].append(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20EE4F-6628-4280-8822-D8A7A4990C08}"/>
              </a:ext>
            </a:extLst>
          </p:cNvPr>
          <p:cNvSpPr txBox="1"/>
          <p:nvPr/>
        </p:nvSpPr>
        <p:spPr>
          <a:xfrm>
            <a:off x="169606" y="1002564"/>
            <a:ext cx="8550648" cy="707886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create_search_window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search button</a:t>
            </a:r>
            <a:endParaRPr lang="zh-CN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search_message_button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search_frame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show_search_results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get_search_term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()[:-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search_message_button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F93066-5985-483C-AFD1-A1F45A75BA9E}"/>
              </a:ext>
            </a:extLst>
          </p:cNvPr>
          <p:cNvSpPr txBox="1"/>
          <p:nvPr/>
        </p:nvSpPr>
        <p:spPr>
          <a:xfrm>
            <a:off x="4519351" y="1401731"/>
            <a:ext cx="440514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show_search_results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term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clear_search_result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search_chatting_records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tag_config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"tag_10"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"#00BFFF"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	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tf</a:t>
            </a:r>
            <a:r>
              <a:rPr lang="en-US" altLang="zh-CN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Font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family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"Arial"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1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term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Avoid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repetition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term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.lower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search_chatting_records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"tag_10"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FD3DD6-48DC-43EF-B6FF-93D0E5CF7503}"/>
              </a:ext>
            </a:extLst>
          </p:cNvPr>
          <p:cNvSpPr/>
          <p:nvPr/>
        </p:nvSpPr>
        <p:spPr>
          <a:xfrm>
            <a:off x="0" y="1739488"/>
            <a:ext cx="205399" cy="340401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1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7 L -0.29149 -4.93827E-7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69136E-6 L -0.24079 -0.06944 " pathEditMode="relative" rAng="0" ptsTypes="AA">
                                      <p:cBhvr>
                                        <p:cTn id="53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-34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20988E-6 L -0.28785 -3.20988E-6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2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-0.27847 -3.20988E-6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2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6 L -0.27795 -1.23457E-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0" grpId="1" animBg="1"/>
      <p:bldP spid="21" grpId="0" animBg="1"/>
      <p:bldP spid="22" grpId="0" animBg="1"/>
      <p:bldP spid="52" grpId="0" animBg="1"/>
      <p:bldP spid="52" grpId="1" animBg="1"/>
      <p:bldP spid="54" grpId="0"/>
      <p:bldP spid="54" grpId="1"/>
      <p:bldP spid="55" grpId="0" animBg="1"/>
      <p:bldP spid="55" grpId="1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BA09C9D-1BD9-474E-AAC3-162C691BD11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A73AEB-4C32-49A9-8A97-C4C13B34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9FE427-C981-44BA-BFF8-BD6CFD3053BC}"/>
                </a:ext>
              </a:extLst>
            </p:cNvPr>
            <p:cNvSpPr/>
            <p:nvPr/>
          </p:nvSpPr>
          <p:spPr>
            <a:xfrm>
              <a:off x="320040" y="1013460"/>
              <a:ext cx="3980005" cy="46482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68E2EB1-83E4-4098-9584-31184D2B62E6}"/>
              </a:ext>
            </a:extLst>
          </p:cNvPr>
          <p:cNvSpPr txBox="1"/>
          <p:nvPr/>
        </p:nvSpPr>
        <p:spPr>
          <a:xfrm>
            <a:off x="2920245" y="1245870"/>
            <a:ext cx="5903715" cy="31393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make_GUI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Create a matrix to 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    # hold information of each cell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Create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a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cell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EMPTY_CELL_COLOR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		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cell_frame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Initialize as empty cell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EMPTY_CELL_COLOR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cell_number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Create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dictionary to hold color and number of the cell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cell_data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cell_number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cell_data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6B90CD-2668-41D0-BACB-A594E74A7B85}"/>
              </a:ext>
            </a:extLst>
          </p:cNvPr>
          <p:cNvSpPr/>
          <p:nvPr/>
        </p:nvSpPr>
        <p:spPr>
          <a:xfrm>
            <a:off x="4994389" y="412955"/>
            <a:ext cx="3876766" cy="6784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Google Shape;115;p22">
            <a:extLst>
              <a:ext uri="{FF2B5EF4-FFF2-40B4-BE49-F238E27FC236}">
                <a16:creationId xmlns:a16="http://schemas.microsoft.com/office/drawing/2014/main" id="{5D06C6C1-9225-4DB8-86E5-A5F8FA2F540B}"/>
              </a:ext>
            </a:extLst>
          </p:cNvPr>
          <p:cNvSpPr txBox="1">
            <a:spLocks/>
          </p:cNvSpPr>
          <p:nvPr/>
        </p:nvSpPr>
        <p:spPr>
          <a:xfrm>
            <a:off x="4994389" y="552325"/>
            <a:ext cx="3980005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2048 game</a:t>
            </a:r>
            <a:endParaRPr lang="en-US" sz="24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1" name="Google Shape;115;p22">
            <a:extLst>
              <a:ext uri="{FF2B5EF4-FFF2-40B4-BE49-F238E27FC236}">
                <a16:creationId xmlns:a16="http://schemas.microsoft.com/office/drawing/2014/main" id="{607E93B4-8541-4F2F-AED0-B786FC05ED33}"/>
              </a:ext>
            </a:extLst>
          </p:cNvPr>
          <p:cNvSpPr txBox="1">
            <a:spLocks/>
          </p:cNvSpPr>
          <p:nvPr/>
        </p:nvSpPr>
        <p:spPr>
          <a:xfrm>
            <a:off x="5001763" y="544951"/>
            <a:ext cx="3980005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show chat history</a:t>
            </a:r>
            <a:endParaRPr lang="en-US" sz="24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25" name="Picture 2" descr="Calendar&#10;&#10;Description automatically generated">
            <a:extLst>
              <a:ext uri="{FF2B5EF4-FFF2-40B4-BE49-F238E27FC236}">
                <a16:creationId xmlns:a16="http://schemas.microsoft.com/office/drawing/2014/main" id="{2A3A4319-B3FD-467C-A36C-5EBDBBDA3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80" y="1245870"/>
            <a:ext cx="2294655" cy="315404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521B17-F1ED-454F-A6AF-6A7C1AC4428A}"/>
              </a:ext>
            </a:extLst>
          </p:cNvPr>
          <p:cNvSpPr/>
          <p:nvPr/>
        </p:nvSpPr>
        <p:spPr>
          <a:xfrm>
            <a:off x="320040" y="445025"/>
            <a:ext cx="8551115" cy="623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Google Shape;115;p22">
            <a:extLst>
              <a:ext uri="{FF2B5EF4-FFF2-40B4-BE49-F238E27FC236}">
                <a16:creationId xmlns:a16="http://schemas.microsoft.com/office/drawing/2014/main" id="{A7C3C7AD-C2D1-41F8-A09D-0949CEA14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047440" cy="623400"/>
          </a:xfrm>
          <a:prstGeom prst="rect">
            <a:avLst/>
          </a:prstGeom>
          <a:solidFill>
            <a:srgbClr val="40404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2048 GAME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28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3CA3C4-52E2-4D8A-9723-DCAA3DE40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33" t="75580" r="60568" b="19342"/>
          <a:stretch/>
        </p:blipFill>
        <p:spPr>
          <a:xfrm>
            <a:off x="4202459" y="1429865"/>
            <a:ext cx="2223531" cy="47924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17F31F0-6931-4D17-ADCF-2ACA43F41901}"/>
              </a:ext>
            </a:extLst>
          </p:cNvPr>
          <p:cNvSpPr txBox="1"/>
          <p:nvPr/>
        </p:nvSpPr>
        <p:spPr>
          <a:xfrm>
            <a:off x="3116175" y="2885116"/>
            <a:ext cx="4945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game_2048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8B51E4A-8B7B-4024-B7E4-AA1EC6C4972E}"/>
              </a:ext>
            </a:extLst>
          </p:cNvPr>
          <p:cNvSpPr txBox="1"/>
          <p:nvPr/>
        </p:nvSpPr>
        <p:spPr>
          <a:xfrm>
            <a:off x="3116175" y="3404455"/>
            <a:ext cx="469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game_2048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"D:/ICS_final/game_2048.py"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952212B2-3888-40A1-97C4-66E56DA8A98C}"/>
              </a:ext>
            </a:extLst>
          </p:cNvPr>
          <p:cNvCxnSpPr>
            <a:cxnSpLocks/>
          </p:cNvCxnSpPr>
          <p:nvPr/>
        </p:nvCxnSpPr>
        <p:spPr>
          <a:xfrm flipH="1">
            <a:off x="5215164" y="1836420"/>
            <a:ext cx="506822" cy="956636"/>
          </a:xfrm>
          <a:prstGeom prst="straightConnector1">
            <a:avLst/>
          </a:prstGeom>
          <a:ln>
            <a:solidFill>
              <a:srgbClr val="4CC1F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Donut 14">
            <a:extLst>
              <a:ext uri="{FF2B5EF4-FFF2-40B4-BE49-F238E27FC236}">
                <a16:creationId xmlns:a16="http://schemas.microsoft.com/office/drawing/2014/main" id="{FBFCF05F-E28E-412B-B2C1-2B70E8FE45F5}"/>
              </a:ext>
            </a:extLst>
          </p:cNvPr>
          <p:cNvSpPr/>
          <p:nvPr/>
        </p:nvSpPr>
        <p:spPr>
          <a:xfrm>
            <a:off x="5549005" y="1407372"/>
            <a:ext cx="544083" cy="513268"/>
          </a:xfrm>
          <a:prstGeom prst="donut">
            <a:avLst>
              <a:gd name="adj" fmla="val 11469"/>
            </a:avLst>
          </a:prstGeom>
          <a:solidFill>
            <a:srgbClr val="4C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CD90C75-B284-47FB-9FE5-A964E8619339}"/>
              </a:ext>
            </a:extLst>
          </p:cNvPr>
          <p:cNvSpPr txBox="1"/>
          <p:nvPr/>
        </p:nvSpPr>
        <p:spPr>
          <a:xfrm>
            <a:off x="5758385" y="160020"/>
            <a:ext cx="3382460" cy="20159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GRID_COLOR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"#A39489"</a:t>
            </a:r>
            <a:endParaRPr lang="en-US" altLang="zh-CN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EMPTY_CELL_COLOR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"#C2B3A9"</a:t>
            </a:r>
            <a:endParaRPr lang="en-US" altLang="zh-CN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SCORE_LABEL_FONT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"Verdana"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SCORE_FONT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GAME_OVER_FONT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GAME_OVER_FONT_COLOR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endParaRPr lang="en-US" altLang="zh-CN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WINNER_BG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"#EDCF72"</a:t>
            </a:r>
            <a:endParaRPr lang="en-US" altLang="zh-CN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LOSER_BG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"#A39489"</a:t>
            </a:r>
            <a:endParaRPr lang="en-US" altLang="zh-CN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CELL_COLORS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"#EEE4DA"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"#EDE0CB"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"#F2B179"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"#F59563"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"#F67C5F"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"#F65E3B"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"#EDCF72"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"#EDCC61"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"#EDC850"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"#EDC53F"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"#EDC22E"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"#3C3A32"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"#3C3A32"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CELL_NUMBER_COLORS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"#776E65"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"#776E65"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"#F9F6F2"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5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CELL_NUMBER_FONTS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5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8192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"Helvetica"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zh-CN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D5FC9E4-5837-4A6E-AD50-F1286062D75D}"/>
              </a:ext>
            </a:extLst>
          </p:cNvPr>
          <p:cNvCxnSpPr>
            <a:cxnSpLocks/>
          </p:cNvCxnSpPr>
          <p:nvPr/>
        </p:nvCxnSpPr>
        <p:spPr>
          <a:xfrm>
            <a:off x="5795045" y="211038"/>
            <a:ext cx="0" cy="1876842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9D4DDBD-FDD0-4FF2-BD96-914EBD5A7F6F}"/>
              </a:ext>
            </a:extLst>
          </p:cNvPr>
          <p:cNvSpPr txBox="1"/>
          <p:nvPr/>
        </p:nvSpPr>
        <p:spPr>
          <a:xfrm>
            <a:off x="4015957" y="430772"/>
            <a:ext cx="19064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colors_2048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55C134BE-0136-4894-A75B-746731514A84}"/>
              </a:ext>
            </a:extLst>
          </p:cNvPr>
          <p:cNvSpPr txBox="1"/>
          <p:nvPr/>
        </p:nvSpPr>
        <p:spPr>
          <a:xfrm>
            <a:off x="4015956" y="62679"/>
            <a:ext cx="1817767" cy="41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color_2048.py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DC6CDD9-DFFB-450C-968E-6D26F76C8D12}"/>
              </a:ext>
            </a:extLst>
          </p:cNvPr>
          <p:cNvSpPr txBox="1"/>
          <p:nvPr/>
        </p:nvSpPr>
        <p:spPr>
          <a:xfrm>
            <a:off x="6000575" y="444648"/>
            <a:ext cx="3067805" cy="1785104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score_frame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score_frame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relx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score_title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score_frame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SCORE_LABEL_FONT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score_title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score as 0</a:t>
            </a:r>
            <a:endParaRPr lang="zh-CN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score_label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score_frame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SCORE_FONT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score_label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B5C4A3E-0025-438B-BB48-B662591A7058}"/>
              </a:ext>
            </a:extLst>
          </p:cNvPr>
          <p:cNvCxnSpPr>
            <a:cxnSpLocks/>
          </p:cNvCxnSpPr>
          <p:nvPr/>
        </p:nvCxnSpPr>
        <p:spPr>
          <a:xfrm>
            <a:off x="6031055" y="519845"/>
            <a:ext cx="0" cy="1644235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0" grpId="0" animBg="1"/>
      <p:bldP spid="21" grpId="0" animBg="1"/>
      <p:bldP spid="7" grpId="0" animBg="1"/>
      <p:bldP spid="26" grpId="0" animBg="1"/>
      <p:bldP spid="30" grpId="0"/>
      <p:bldP spid="30" grpId="1"/>
      <p:bldP spid="32" grpId="0"/>
      <p:bldP spid="32" grpId="1"/>
      <p:bldP spid="34" grpId="0" animBg="1"/>
      <p:bldP spid="34" grpId="1" animBg="1"/>
      <p:bldP spid="38" grpId="0" animBg="1"/>
      <p:bldP spid="38" grpId="1" animBg="1"/>
      <p:bldP spid="46" grpId="0"/>
      <p:bldP spid="46" grpId="1"/>
      <p:bldP spid="47" grpId="0"/>
      <p:bldP spid="47" grpId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143D76E7-49EC-409A-8437-894B72EE8F3A}"/>
              </a:ext>
            </a:extLst>
          </p:cNvPr>
          <p:cNvSpPr txBox="1"/>
          <p:nvPr/>
        </p:nvSpPr>
        <p:spPr>
          <a:xfrm>
            <a:off x="2568255" y="1099194"/>
            <a:ext cx="6705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update_GUI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Get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number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of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each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cell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Adjust to corresponding number color and fill color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].configure(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EMPTY_CELL_COLOR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].configure(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EMPTY_CELL_COLOR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			     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].configure(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].configure(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	        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CELL_NUMBER_COLORS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	        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CELL_NUMBER_FONTS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 	        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cell_value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Update the score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score_label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Force update GUI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update_idletasks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25" name="Picture 2" descr="Calendar&#10;&#10;Description automatically generated">
            <a:extLst>
              <a:ext uri="{FF2B5EF4-FFF2-40B4-BE49-F238E27FC236}">
                <a16:creationId xmlns:a16="http://schemas.microsoft.com/office/drawing/2014/main" id="{2A3A4319-B3FD-467C-A36C-5EBDBBDA3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0" y="1245870"/>
            <a:ext cx="2294655" cy="315404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6" name="Google Shape;115;p22">
            <a:extLst>
              <a:ext uri="{FF2B5EF4-FFF2-40B4-BE49-F238E27FC236}">
                <a16:creationId xmlns:a16="http://schemas.microsoft.com/office/drawing/2014/main" id="{A7C3C7AD-C2D1-41F8-A09D-0949CEA14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6164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2048 GAME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5EB5A6-D029-4E25-958D-5992AE1185D0}"/>
              </a:ext>
            </a:extLst>
          </p:cNvPr>
          <p:cNvSpPr txBox="1"/>
          <p:nvPr/>
        </p:nvSpPr>
        <p:spPr>
          <a:xfrm>
            <a:off x="2583495" y="1874466"/>
            <a:ext cx="62839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add_new_tile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Randomly choose an empty cell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Fill with 2 (90%) or 4 (10%)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8924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5679E-6 L -0.03872 4.5679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0BD671-2984-42A8-8133-852FC52A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0A03179-A89A-44C6-80E7-248BD8BAB808}"/>
              </a:ext>
            </a:extLst>
          </p:cNvPr>
          <p:cNvSpPr txBox="1"/>
          <p:nvPr/>
        </p:nvSpPr>
        <p:spPr>
          <a:xfrm>
            <a:off x="2705100" y="995601"/>
            <a:ext cx="614934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game_over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keep_playing</a:t>
            </a:r>
            <a:endParaRPr lang="en-US" altLang="zh-C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          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win_label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You win! 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 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GAME_OVER_FONT_COLOR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win_label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askyesno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"2048"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"Continue the game?"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keep_playing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win_label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choose not to go on, shut down keyboard functions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shut_down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horizontal_move_exists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vertical_move_exists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main_grid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lose_label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game_over_frame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over!"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LOSER_BG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		  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GAME_OVER_FONT_COLOR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GAME_OVER_FONT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lose_label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DFAEBC-AF02-4318-BD2C-C0E57B670CE5}"/>
              </a:ext>
            </a:extLst>
          </p:cNvPr>
          <p:cNvGrpSpPr/>
          <p:nvPr/>
        </p:nvGrpSpPr>
        <p:grpSpPr>
          <a:xfrm>
            <a:off x="2705100" y="1277883"/>
            <a:ext cx="4216400" cy="2870016"/>
            <a:chOff x="7630160" y="2963525"/>
            <a:chExt cx="4216400" cy="287001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D0275D-CC94-4555-93F0-BBD05E003D4F}"/>
                </a:ext>
              </a:extLst>
            </p:cNvPr>
            <p:cNvSpPr txBox="1"/>
            <p:nvPr/>
          </p:nvSpPr>
          <p:spPr>
            <a:xfrm>
              <a:off x="7630160" y="4217714"/>
              <a:ext cx="2108200" cy="1615827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down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zh-CN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shut_down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transpose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reverse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combine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reverse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transpose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AE93C4-0101-430A-A3EC-3E04A3C1794C}"/>
                </a:ext>
              </a:extLst>
            </p:cNvPr>
            <p:cNvSpPr txBox="1"/>
            <p:nvPr/>
          </p:nvSpPr>
          <p:spPr>
            <a:xfrm>
              <a:off x="7630160" y="2963525"/>
              <a:ext cx="2108200" cy="1277273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up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zh-CN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shut_down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transpose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combine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transpose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417C217-5FDE-4287-ABD7-11219C097772}"/>
                </a:ext>
              </a:extLst>
            </p:cNvPr>
            <p:cNvSpPr txBox="1"/>
            <p:nvPr/>
          </p:nvSpPr>
          <p:spPr>
            <a:xfrm>
              <a:off x="9738360" y="4240798"/>
              <a:ext cx="2108200" cy="1277273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right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zh-CN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shut_down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reverse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combine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reverse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0F3C8F7-E3C3-45B8-A5DC-14604A7925E8}"/>
                </a:ext>
              </a:extLst>
            </p:cNvPr>
            <p:cNvSpPr txBox="1"/>
            <p:nvPr/>
          </p:nvSpPr>
          <p:spPr>
            <a:xfrm>
              <a:off x="9719310" y="2963525"/>
              <a:ext cx="2108200" cy="938719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left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zh-CN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shut_down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combine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1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stack</a:t>
              </a:r>
              <a:r>
                <a:rPr lang="en-US" altLang="zh-CN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A94FAE5-F91E-46CB-A976-737F74D91C0F}"/>
              </a:ext>
            </a:extLst>
          </p:cNvPr>
          <p:cNvSpPr txBox="1"/>
          <p:nvPr/>
        </p:nvSpPr>
        <p:spPr>
          <a:xfrm>
            <a:off x="7112000" y="1916519"/>
            <a:ext cx="2032000" cy="1446550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Horizontal or vertical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moves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set </a:t>
            </a:r>
            <a:r>
              <a:rPr lang="en-US" altLang="zh-C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self.moved</a:t>
            </a:r>
            <a:endParaRPr lang="en-US" altLang="zh-CN" sz="11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# as TRUE</a:t>
            </a:r>
            <a:endParaRPr lang="en-US" altLang="zh-CN" sz="11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add_new_tile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update_GUI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game_over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C1D9ED-FFEB-4342-9A9D-3AC4DCF89472}"/>
              </a:ext>
            </a:extLst>
          </p:cNvPr>
          <p:cNvCxnSpPr>
            <a:cxnSpLocks/>
          </p:cNvCxnSpPr>
          <p:nvPr/>
        </p:nvCxnSpPr>
        <p:spPr>
          <a:xfrm>
            <a:off x="7123255" y="1982885"/>
            <a:ext cx="0" cy="1301335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6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22">
            <a:extLst>
              <a:ext uri="{FF2B5EF4-FFF2-40B4-BE49-F238E27FC236}">
                <a16:creationId xmlns:a16="http://schemas.microsoft.com/office/drawing/2014/main" id="{8F6705C8-5C59-4354-B450-F6F1287340C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2940319" cy="697976"/>
          </a:xfrm>
          <a:prstGeom prst="rect">
            <a:avLst/>
          </a:prstGeom>
          <a:solidFill>
            <a:srgbClr val="404040"/>
          </a:solidFill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4CC1F9"/>
                </a:solidFill>
                <a:latin typeface="Aviano Future Bold" pitchFamily="2" charset="77"/>
              </a:rPr>
              <a:t>2048 GAME</a:t>
            </a:r>
          </a:p>
        </p:txBody>
      </p:sp>
      <p:sp>
        <p:nvSpPr>
          <p:cNvPr id="4" name="Google Shape;115;p22">
            <a:extLst>
              <a:ext uri="{FF2B5EF4-FFF2-40B4-BE49-F238E27FC236}">
                <a16:creationId xmlns:a16="http://schemas.microsoft.com/office/drawing/2014/main" id="{20A6DE78-772E-44DC-BE14-A98F3FF742BA}"/>
              </a:ext>
            </a:extLst>
          </p:cNvPr>
          <p:cNvSpPr txBox="1">
            <a:spLocks/>
          </p:cNvSpPr>
          <p:nvPr/>
        </p:nvSpPr>
        <p:spPr>
          <a:xfrm>
            <a:off x="223212" y="445025"/>
            <a:ext cx="8146500" cy="6979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r>
              <a:rPr lang="en-US" altLang="zh-CN" sz="28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solidFill>
                  <a:srgbClr val="4CC1F9"/>
                </a:solidFill>
                <a:latin typeface="Aviano Future Bold" pitchFamily="2" charset="77"/>
                <a:sym typeface="Wingdings" panose="05000000000000000000" pitchFamily="2" charset="2"/>
              </a:rPr>
              <a:t> snake game</a:t>
            </a:r>
            <a:endParaRPr lang="en-US" sz="20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3" name="Google Shape;115;p22">
            <a:extLst>
              <a:ext uri="{FF2B5EF4-FFF2-40B4-BE49-F238E27FC236}">
                <a16:creationId xmlns:a16="http://schemas.microsoft.com/office/drawing/2014/main" id="{933BC5DA-5C0A-4A07-B205-C6C762B6C5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4702751" cy="6979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700" dirty="0">
                <a:solidFill>
                  <a:srgbClr val="4CC1F9"/>
                </a:solidFill>
                <a:latin typeface="Aviano Future Bold" pitchFamily="2" charset="77"/>
              </a:rPr>
              <a:t>CHAT_MAIN_PANEL</a:t>
            </a:r>
            <a:endParaRPr lang="en-US" sz="2700"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8D4C1D1-85EC-4A0A-957D-936E466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92827"/>
            <a:ext cx="2344812" cy="27590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CA8218F-575C-4914-9EF7-3E78E3856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33" t="75580" r="60568" b="19342"/>
          <a:stretch/>
        </p:blipFill>
        <p:spPr>
          <a:xfrm>
            <a:off x="4202459" y="1794133"/>
            <a:ext cx="2223531" cy="479249"/>
          </a:xfrm>
          <a:prstGeom prst="rect">
            <a:avLst/>
          </a:prstGeom>
        </p:spPr>
      </p:pic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AE226145-CB0B-40BB-84A0-F21299E64C4B}"/>
              </a:ext>
            </a:extLst>
          </p:cNvPr>
          <p:cNvCxnSpPr>
            <a:cxnSpLocks/>
          </p:cNvCxnSpPr>
          <p:nvPr/>
        </p:nvCxnSpPr>
        <p:spPr>
          <a:xfrm flipH="1">
            <a:off x="5352584" y="2200688"/>
            <a:ext cx="703939" cy="661458"/>
          </a:xfrm>
          <a:prstGeom prst="straightConnector1">
            <a:avLst/>
          </a:prstGeom>
          <a:ln>
            <a:solidFill>
              <a:srgbClr val="4CC1F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onut 14">
            <a:extLst>
              <a:ext uri="{FF2B5EF4-FFF2-40B4-BE49-F238E27FC236}">
                <a16:creationId xmlns:a16="http://schemas.microsoft.com/office/drawing/2014/main" id="{A142D73B-BCF9-479B-9FD1-65C1FD13D995}"/>
              </a:ext>
            </a:extLst>
          </p:cNvPr>
          <p:cNvSpPr/>
          <p:nvPr/>
        </p:nvSpPr>
        <p:spPr>
          <a:xfrm>
            <a:off x="5905844" y="1771640"/>
            <a:ext cx="544083" cy="513268"/>
          </a:xfrm>
          <a:prstGeom prst="donut">
            <a:avLst>
              <a:gd name="adj" fmla="val 11469"/>
            </a:avLst>
          </a:prstGeom>
          <a:solidFill>
            <a:srgbClr val="4C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064856-D7DD-492C-BB89-9D5BBE32B254}"/>
              </a:ext>
            </a:extLst>
          </p:cNvPr>
          <p:cNvSpPr txBox="1"/>
          <p:nvPr/>
        </p:nvSpPr>
        <p:spPr>
          <a:xfrm>
            <a:off x="3116174" y="2885116"/>
            <a:ext cx="515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game_snake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3AEB43-F049-4241-889D-B45C7ACA57C7}"/>
              </a:ext>
            </a:extLst>
          </p:cNvPr>
          <p:cNvSpPr txBox="1"/>
          <p:nvPr/>
        </p:nvSpPr>
        <p:spPr>
          <a:xfrm>
            <a:off x="3116175" y="3404455"/>
            <a:ext cx="469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game_snake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"D:/ICS_final/game_snake.py"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AFABEE-535C-4977-8F59-EB7BAAF6383A}"/>
              </a:ext>
            </a:extLst>
          </p:cNvPr>
          <p:cNvSpPr/>
          <p:nvPr/>
        </p:nvSpPr>
        <p:spPr>
          <a:xfrm>
            <a:off x="311700" y="445025"/>
            <a:ext cx="8058012" cy="63160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Google Shape;115;p22">
            <a:extLst>
              <a:ext uri="{FF2B5EF4-FFF2-40B4-BE49-F238E27FC236}">
                <a16:creationId xmlns:a16="http://schemas.microsoft.com/office/drawing/2014/main" id="{98460193-03C3-4640-AC5E-8A21A36F852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704048" cy="6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 dirty="0">
                <a:solidFill>
                  <a:srgbClr val="4CC1F9"/>
                </a:solidFill>
                <a:latin typeface="Aviano Future Bold" pitchFamily="2" charset="77"/>
              </a:rPr>
              <a:t>SNAKE GAME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67487-C0C3-4CA3-84FA-734E040BD9A6}"/>
              </a:ext>
            </a:extLst>
          </p:cNvPr>
          <p:cNvSpPr txBox="1"/>
          <p:nvPr/>
        </p:nvSpPr>
        <p:spPr>
          <a:xfrm>
            <a:off x="2958461" y="2058877"/>
            <a:ext cx="5311296" cy="1754326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UNIT_SIZE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</a:p>
          <a:p>
            <a:endParaRPr lang="en-US" altLang="zh-CN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UNIT_SIZE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UNIT_SIZE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UNIT_SIZE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zh-C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UNIT_SIZE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.create_rectangle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		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4BFF7E-353E-4904-8A49-22B0E1B700FE}"/>
              </a:ext>
            </a:extLst>
          </p:cNvPr>
          <p:cNvSpPr txBox="1"/>
          <p:nvPr/>
        </p:nvSpPr>
        <p:spPr>
          <a:xfrm>
            <a:off x="2785296" y="1622693"/>
            <a:ext cx="4760259" cy="286232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snake_move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have_food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.insert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34FCEB-C09C-4010-9DD0-007C99A0431D}"/>
              </a:ext>
            </a:extLst>
          </p:cNvPr>
          <p:cNvSpPr txBox="1"/>
          <p:nvPr/>
        </p:nvSpPr>
        <p:spPr>
          <a:xfrm>
            <a:off x="6177885" y="1867500"/>
            <a:ext cx="2956800" cy="14465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Cross the boundary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%=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%=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endParaRPr lang="en-US" altLang="zh-C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zh-C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7B338AA-BDC3-4A21-805E-3AA1E4611192}"/>
              </a:ext>
            </a:extLst>
          </p:cNvPr>
          <p:cNvCxnSpPr>
            <a:cxnSpLocks/>
          </p:cNvCxnSpPr>
          <p:nvPr/>
        </p:nvCxnSpPr>
        <p:spPr>
          <a:xfrm>
            <a:off x="6214755" y="1921082"/>
            <a:ext cx="0" cy="1301335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1BD3990-8451-460C-B088-FCC212068E4D}"/>
              </a:ext>
            </a:extLst>
          </p:cNvPr>
          <p:cNvSpPr txBox="1"/>
          <p:nvPr/>
        </p:nvSpPr>
        <p:spPr>
          <a:xfrm>
            <a:off x="5614109" y="3718"/>
            <a:ext cx="3501068" cy="16312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 (-1) Down (1) Left (-2) Right (2)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endParaRPr lang="en-US" altLang="zh-CN" sz="10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b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.keysym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"Up"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1000" dirty="0">
                <a:solidFill>
                  <a:srgbClr val="B5CEA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etc.</a:t>
            </a:r>
            <a:endParaRPr lang="en-US" altLang="zh-CN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6995FE9-C621-4520-93D2-A7911753269E}"/>
              </a:ext>
            </a:extLst>
          </p:cNvPr>
          <p:cNvCxnSpPr>
            <a:cxnSpLocks/>
          </p:cNvCxnSpPr>
          <p:nvPr/>
        </p:nvCxnSpPr>
        <p:spPr>
          <a:xfrm>
            <a:off x="5639457" y="62900"/>
            <a:ext cx="0" cy="1478306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BA98314-91B9-4584-AD15-1CE1F5E9C36E}"/>
              </a:ext>
            </a:extLst>
          </p:cNvPr>
          <p:cNvSpPr txBox="1"/>
          <p:nvPr/>
        </p:nvSpPr>
        <p:spPr>
          <a:xfrm>
            <a:off x="2770817" y="1726769"/>
            <a:ext cx="5311297" cy="249299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food, append to head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have_food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str_score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“Your Score: 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no food, remove from tail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	      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"silver"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F555ED-FD36-475E-AEEE-A3DCA872CC89}"/>
              </a:ext>
            </a:extLst>
          </p:cNvPr>
          <p:cNvSpPr txBox="1"/>
          <p:nvPr/>
        </p:nvSpPr>
        <p:spPr>
          <a:xfrm>
            <a:off x="4580901" y="877978"/>
            <a:ext cx="4388469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draw_the_snake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9E34DF-26C4-416B-8DD0-EAEB7C73F878}"/>
              </a:ext>
            </a:extLst>
          </p:cNvPr>
          <p:cNvCxnSpPr>
            <a:cxnSpLocks/>
          </p:cNvCxnSpPr>
          <p:nvPr/>
        </p:nvCxnSpPr>
        <p:spPr>
          <a:xfrm>
            <a:off x="4606223" y="956915"/>
            <a:ext cx="0" cy="514571"/>
          </a:xfrm>
          <a:prstGeom prst="line">
            <a:avLst/>
          </a:prstGeom>
          <a:ln w="19050">
            <a:solidFill>
              <a:srgbClr val="4C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CAD2E9D-61B2-4B2A-9E94-79D235CDA8D6}"/>
              </a:ext>
            </a:extLst>
          </p:cNvPr>
          <p:cNvSpPr txBox="1"/>
          <p:nvPr/>
        </p:nvSpPr>
        <p:spPr>
          <a:xfrm>
            <a:off x="2921499" y="3636264"/>
            <a:ext cx="3863789" cy="64633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snake_death_judge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D0BEC-7B7C-4A82-9FCE-37D723B2015D}"/>
              </a:ext>
            </a:extLst>
          </p:cNvPr>
          <p:cNvSpPr txBox="1"/>
          <p:nvPr/>
        </p:nvSpPr>
        <p:spPr>
          <a:xfrm>
            <a:off x="2847603" y="1632983"/>
            <a:ext cx="5925672" cy="193899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have_food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draw_unit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food_coord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have_food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8928A96-39F3-497F-8591-3179EA70F945}"/>
              </a:ext>
            </a:extLst>
          </p:cNvPr>
          <p:cNvSpPr txBox="1"/>
          <p:nvPr/>
        </p:nvSpPr>
        <p:spPr>
          <a:xfrm>
            <a:off x="2839327" y="1282155"/>
            <a:ext cx="4652684" cy="341632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fps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endParaRPr lang="en-US" altLang="zh-CN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game_loop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fps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endParaRPr lang="en-US" altLang="zh-C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snake_move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snake_death_judge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over_lavel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Over"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       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	       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over_lavel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fps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**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fps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game_loop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782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  <p:bldP spid="8" grpId="0" animBg="1"/>
      <p:bldP spid="8" grpId="1" animBg="1"/>
      <p:bldP spid="10" grpId="0"/>
      <p:bldP spid="10" grpId="1"/>
      <p:bldP spid="11" grpId="0"/>
      <p:bldP spid="11" grpId="1"/>
      <p:bldP spid="14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9;p13">
            <a:extLst>
              <a:ext uri="{FF2B5EF4-FFF2-40B4-BE49-F238E27FC236}">
                <a16:creationId xmlns:a16="http://schemas.microsoft.com/office/drawing/2014/main" id="{0F5355FD-158D-4B61-B207-5128E920DD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9850" y="4127325"/>
            <a:ext cx="1029850" cy="10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F92CB4-A3B6-4132-B05F-8E90C950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F88E98-8874-4680-88B3-5BDF88BB7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93889E-18 -4.5679E-6 L 1.11632 -4.5679E-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1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WHY TKINTER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973620" y="2071297"/>
            <a:ext cx="1922681" cy="720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b="1" dirty="0" err="1">
                <a:solidFill>
                  <a:schemeClr val="bg1"/>
                </a:solidFill>
                <a:latin typeface="Raleway" pitchFamily="2" charset="77"/>
              </a:rPr>
              <a:t>Tkinter</a:t>
            </a:r>
            <a:r>
              <a:rPr lang="en-US" sz="3200" dirty="0">
                <a:solidFill>
                  <a:schemeClr val="bg1"/>
                </a:solidFill>
                <a:latin typeface="Raleway" pitchFamily="2" charset="77"/>
              </a:rPr>
              <a:t>   vs </a:t>
            </a:r>
            <a:endParaRPr sz="3200" dirty="0">
              <a:solidFill>
                <a:schemeClr val="bg1"/>
              </a:solidFill>
              <a:latin typeface="Raleway" pitchFamily="2" charset="77"/>
            </a:endParaRP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51E822B9-DAEE-C14A-BFF2-F645707F5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548" y="2041801"/>
            <a:ext cx="625674" cy="45882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REFLECTION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1026" name="Picture 2" descr="Blog: Complexity is the new Reality — People Matters">
            <a:extLst>
              <a:ext uri="{FF2B5EF4-FFF2-40B4-BE49-F238E27FC236}">
                <a16:creationId xmlns:a16="http://schemas.microsoft.com/office/drawing/2014/main" id="{8D085AAB-CD4B-49CD-B02B-49611FFD9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r="13195"/>
          <a:stretch/>
        </p:blipFill>
        <p:spPr bwMode="auto">
          <a:xfrm>
            <a:off x="3263272" y="1142239"/>
            <a:ext cx="1080000" cy="1009763"/>
          </a:xfrm>
          <a:prstGeom prst="ellipse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R workflow - Vector stencils library">
            <a:extLst>
              <a:ext uri="{FF2B5EF4-FFF2-40B4-BE49-F238E27FC236}">
                <a16:creationId xmlns:a16="http://schemas.microsoft.com/office/drawing/2014/main" id="{7284CB23-A0C7-4B77-AA0C-FFFAF1AC4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416" r="749" b="7684"/>
          <a:stretch/>
        </p:blipFill>
        <p:spPr bwMode="auto">
          <a:xfrm>
            <a:off x="3263272" y="2378239"/>
            <a:ext cx="1080000" cy="10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UI linear icon stock vector. Illustration of isolated - 178647258">
            <a:extLst>
              <a:ext uri="{FF2B5EF4-FFF2-40B4-BE49-F238E27FC236}">
                <a16:creationId xmlns:a16="http://schemas.microsoft.com/office/drawing/2014/main" id="{2D0A4B78-4BAF-4D7D-B37D-EE943111A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5301" r="10827" b="18240"/>
          <a:stretch/>
        </p:blipFill>
        <p:spPr bwMode="auto">
          <a:xfrm>
            <a:off x="3263272" y="3684476"/>
            <a:ext cx="1080000" cy="10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A9645A90-CEC0-4FE7-A01F-CBC4DE40BAFD}"/>
              </a:ext>
            </a:extLst>
          </p:cNvPr>
          <p:cNvSpPr txBox="1">
            <a:spLocks/>
          </p:cNvSpPr>
          <p:nvPr/>
        </p:nvSpPr>
        <p:spPr>
          <a:xfrm>
            <a:off x="986071" y="1377698"/>
            <a:ext cx="2207940" cy="53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dirty="0">
                <a:solidFill>
                  <a:srgbClr val="4CC1F9"/>
                </a:solidFill>
                <a:latin typeface="Aviano Future Bold" pitchFamily="2" charset="77"/>
              </a:rPr>
              <a:t>complexity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807A7276-A509-494F-91F7-02D616698F30}"/>
              </a:ext>
            </a:extLst>
          </p:cNvPr>
          <p:cNvSpPr txBox="1"/>
          <p:nvPr/>
        </p:nvSpPr>
        <p:spPr>
          <a:xfrm>
            <a:off x="4526039" y="1460979"/>
            <a:ext cx="4126434" cy="3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Reducing time and space complexity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57F58DB-27B6-44CD-8AEB-8251C23C1315}"/>
              </a:ext>
            </a:extLst>
          </p:cNvPr>
          <p:cNvSpPr txBox="1"/>
          <p:nvPr/>
        </p:nvSpPr>
        <p:spPr>
          <a:xfrm>
            <a:off x="4526039" y="2270433"/>
            <a:ext cx="4352483" cy="12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Adding small groups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Modifying user information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Exchanging more types of messages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Invisible mode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8DFF111E-7D86-4B97-AA93-79B3D5EEB0DD}"/>
              </a:ext>
            </a:extLst>
          </p:cNvPr>
          <p:cNvSpPr txBox="1"/>
          <p:nvPr/>
        </p:nvSpPr>
        <p:spPr>
          <a:xfrm>
            <a:off x="4526039" y="4038335"/>
            <a:ext cx="2678867" cy="3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Fancier interface with</a:t>
            </a:r>
          </a:p>
        </p:txBody>
      </p:sp>
      <p:pic>
        <p:nvPicPr>
          <p:cNvPr id="14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73D46EF1-4E93-4AE0-8C00-F8128106D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280" y="4073472"/>
            <a:ext cx="411824" cy="302005"/>
          </a:xfrm>
          <a:prstGeom prst="rect">
            <a:avLst/>
          </a:prstGeom>
        </p:spPr>
      </p:pic>
      <p:sp>
        <p:nvSpPr>
          <p:cNvPr id="15" name="Google Shape;121;p23">
            <a:extLst>
              <a:ext uri="{FF2B5EF4-FFF2-40B4-BE49-F238E27FC236}">
                <a16:creationId xmlns:a16="http://schemas.microsoft.com/office/drawing/2014/main" id="{2AB61D28-AE3D-41B2-9AEC-60D84F5427F5}"/>
              </a:ext>
            </a:extLst>
          </p:cNvPr>
          <p:cNvSpPr txBox="1">
            <a:spLocks/>
          </p:cNvSpPr>
          <p:nvPr/>
        </p:nvSpPr>
        <p:spPr>
          <a:xfrm>
            <a:off x="986071" y="2542895"/>
            <a:ext cx="2207940" cy="75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dirty="0">
                <a:solidFill>
                  <a:srgbClr val="4CC1F9"/>
                </a:solidFill>
                <a:latin typeface="Aviano Future Bold" pitchFamily="2" charset="77"/>
              </a:rPr>
              <a:t>More </a:t>
            </a:r>
          </a:p>
          <a:p>
            <a:pPr algn="r"/>
            <a:r>
              <a:rPr lang="en-US" sz="2000" dirty="0">
                <a:solidFill>
                  <a:srgbClr val="4CC1F9"/>
                </a:solidFill>
                <a:latin typeface="Aviano Future Bold" pitchFamily="2" charset="77"/>
              </a:rPr>
              <a:t>functions</a:t>
            </a:r>
          </a:p>
        </p:txBody>
      </p:sp>
      <p:sp>
        <p:nvSpPr>
          <p:cNvPr id="16" name="Google Shape;121;p23">
            <a:extLst>
              <a:ext uri="{FF2B5EF4-FFF2-40B4-BE49-F238E27FC236}">
                <a16:creationId xmlns:a16="http://schemas.microsoft.com/office/drawing/2014/main" id="{8FA357B8-D53F-468F-BA74-FA29002C98C4}"/>
              </a:ext>
            </a:extLst>
          </p:cNvPr>
          <p:cNvSpPr txBox="1">
            <a:spLocks/>
          </p:cNvSpPr>
          <p:nvPr/>
        </p:nvSpPr>
        <p:spPr>
          <a:xfrm>
            <a:off x="986071" y="3955053"/>
            <a:ext cx="2207940" cy="53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dirty="0">
                <a:solidFill>
                  <a:srgbClr val="4CC1F9"/>
                </a:solidFill>
                <a:latin typeface="Aviano Future Bold" pitchFamily="2" charset="77"/>
              </a:rPr>
              <a:t>interface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FEDB94-C3ED-4AEA-8E78-CF0282499EE2}"/>
              </a:ext>
            </a:extLst>
          </p:cNvPr>
          <p:cNvSpPr/>
          <p:nvPr/>
        </p:nvSpPr>
        <p:spPr>
          <a:xfrm>
            <a:off x="-5074" y="0"/>
            <a:ext cx="9149073" cy="514081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D4F870-9032-4F9E-9DA3-B41E54E38FF5}"/>
              </a:ext>
            </a:extLst>
          </p:cNvPr>
          <p:cNvSpPr txBox="1"/>
          <p:nvPr/>
        </p:nvSpPr>
        <p:spPr>
          <a:xfrm>
            <a:off x="4000030" y="2908655"/>
            <a:ext cx="47116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240" indent="-267970"/>
            <a:r>
              <a:rPr lang="en-US" altLang="zh-CN" sz="105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Stormzhuo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“Python chat room (</a:t>
            </a:r>
            <a:r>
              <a:rPr lang="en-US" altLang="zh-CN" sz="105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Tkinter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interface, Threading, Socket chat and chat history, </a:t>
            </a:r>
            <a:r>
              <a:rPr lang="en-US" altLang="zh-CN" sz="105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save data).” 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chat room (</a:t>
            </a:r>
            <a:r>
              <a:rPr lang="en-US" altLang="zh-CN" sz="1050" i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Tkinter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interface, Threading, Socket chat and chat history, </a:t>
            </a:r>
            <a:r>
              <a:rPr lang="en-US" altLang="zh-CN" sz="1050" i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save data)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</a:t>
            </a:r>
            <a:r>
              <a:rPr lang="zh-CN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努力是为了站在万人中央，成为别人的光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-CSDN blog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April 22, 2021. https://blog.csdn.net/weixin_42768634/article/details/116005425.</a:t>
            </a:r>
            <a:endParaRPr lang="zh-CN" altLang="zh-CN" sz="1050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0C6890-5126-4897-B510-5BDD48D45B81}"/>
              </a:ext>
            </a:extLst>
          </p:cNvPr>
          <p:cNvSpPr txBox="1"/>
          <p:nvPr/>
        </p:nvSpPr>
        <p:spPr>
          <a:xfrm>
            <a:off x="4006721" y="2180744"/>
            <a:ext cx="472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240" indent="-267970"/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Kite. “How to Build 2048 in 20 Minutes (Python and </a:t>
            </a:r>
            <a:r>
              <a:rPr lang="en-US" altLang="zh-CN" sz="105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Tkinter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tutorial).” 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YouTube 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video, 19:20. May 16, 2020. https://youtu.be/b4XP2IcI-Bg.</a:t>
            </a:r>
            <a:endParaRPr lang="zh-CN" altLang="zh-CN" sz="1050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460EA8-BD1C-4FB4-8264-35251D7B2C91}"/>
              </a:ext>
            </a:extLst>
          </p:cNvPr>
          <p:cNvSpPr txBox="1"/>
          <p:nvPr/>
        </p:nvSpPr>
        <p:spPr>
          <a:xfrm>
            <a:off x="4006721" y="741365"/>
            <a:ext cx="472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240" indent="-267970"/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 Code. “Python snake game</a:t>
            </a:r>
            <a:r>
              <a:rPr lang="zh-CN" altLang="en-US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🐍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.” 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YouTube 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video, 33:05. Feb 11, 2021. https://youtu.be/bfRwxS5d0SI.</a:t>
            </a:r>
            <a:endParaRPr lang="zh-CN" altLang="zh-CN" sz="1050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DD88C-04AE-40BC-BC86-C7734FDA8011}"/>
              </a:ext>
            </a:extLst>
          </p:cNvPr>
          <p:cNvSpPr txBox="1"/>
          <p:nvPr/>
        </p:nvSpPr>
        <p:spPr>
          <a:xfrm>
            <a:off x="4000030" y="1464728"/>
            <a:ext cx="472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240" indent="-267970"/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Hackers Realm. “1. Python GUI Chat Application | Building GUI using </a:t>
            </a:r>
            <a:r>
              <a:rPr lang="en-US" altLang="zh-CN" sz="105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Tkinter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.” </a:t>
            </a:r>
            <a:r>
              <a:rPr lang="en-US" altLang="zh-CN" sz="105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YouTube </a:t>
            </a:r>
            <a:r>
              <a:rPr lang="en-US" altLang="zh-CN" sz="105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video, 17:24. May 24, 2021. https://youtu.be/7BqUSWovVY8.</a:t>
            </a:r>
            <a:endParaRPr lang="zh-CN" altLang="zh-CN" sz="1050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100CD8-EEE4-4E2E-8F0A-4E41524F4A41}"/>
              </a:ext>
            </a:extLst>
          </p:cNvPr>
          <p:cNvSpPr txBox="1"/>
          <p:nvPr/>
        </p:nvSpPr>
        <p:spPr>
          <a:xfrm>
            <a:off x="311701" y="4753706"/>
            <a:ext cx="31526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numpy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endParaRPr lang="en-US" altLang="zh-CN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zh-CN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zh-CN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threading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nltk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util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ngrams</a:t>
            </a:r>
            <a:endParaRPr lang="en-US" altLang="zh-CN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endParaRPr lang="en-US" altLang="zh-CN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854C7A-9E00-4DEE-98CF-C4B5464D6AA7}"/>
              </a:ext>
            </a:extLst>
          </p:cNvPr>
          <p:cNvSpPr txBox="1"/>
          <p:nvPr/>
        </p:nvSpPr>
        <p:spPr>
          <a:xfrm>
            <a:off x="311700" y="347916"/>
            <a:ext cx="3375780" cy="74315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solidFill>
                  <a:srgbClr val="4CC1F9"/>
                </a:solidFill>
                <a:latin typeface="Aviano Future Bold" panose="02010600030101010101" charset="0"/>
              </a:rPr>
              <a:t>reference</a:t>
            </a:r>
          </a:p>
          <a:p>
            <a:pPr>
              <a:lnSpc>
                <a:spcPct val="125000"/>
              </a:lnSpc>
            </a:pPr>
            <a:endParaRPr lang="en-US" altLang="zh-CN" sz="100" dirty="0">
              <a:solidFill>
                <a:srgbClr val="4CC1F9"/>
              </a:solidFill>
              <a:latin typeface="Aviano Future Bold" panose="02010600030101010101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E9E69F4-D4A1-4091-8112-2B528284BF83}"/>
              </a:ext>
            </a:extLst>
          </p:cNvPr>
          <p:cNvSpPr txBox="1"/>
          <p:nvPr/>
        </p:nvSpPr>
        <p:spPr>
          <a:xfrm>
            <a:off x="0" y="2689"/>
            <a:ext cx="3687480" cy="444994"/>
          </a:xfrm>
          <a:prstGeom prst="rect">
            <a:avLst/>
          </a:prstGeom>
          <a:solidFill>
            <a:srgbClr val="3F3F3F"/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4CC1F9"/>
              </a:solidFill>
              <a:latin typeface="Aviano Future Bold" panose="02010600030101010101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1F7F59-F932-4E76-AED5-3BDF050759D9}"/>
              </a:ext>
            </a:extLst>
          </p:cNvPr>
          <p:cNvSpPr txBox="1"/>
          <p:nvPr/>
        </p:nvSpPr>
        <p:spPr>
          <a:xfrm>
            <a:off x="-5074" y="4720643"/>
            <a:ext cx="3469387" cy="444994"/>
          </a:xfrm>
          <a:prstGeom prst="rect">
            <a:avLst/>
          </a:prstGeom>
          <a:solidFill>
            <a:srgbClr val="3F3F3F"/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4CC1F9"/>
              </a:solidFill>
              <a:latin typeface="Aviano Future Bold" panose="02010600030101010101" charset="0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3D1D01C-A077-4F14-A379-B8F72BEAF13B}"/>
              </a:ext>
            </a:extLst>
          </p:cNvPr>
          <p:cNvSpPr txBox="1"/>
          <p:nvPr/>
        </p:nvSpPr>
        <p:spPr>
          <a:xfrm>
            <a:off x="432351" y="2818439"/>
            <a:ext cx="3052830" cy="125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Presented by</a:t>
            </a:r>
          </a:p>
          <a:p>
            <a:pPr algn="ctr">
              <a:lnSpc>
                <a:spcPct val="125000"/>
              </a:lnSpc>
            </a:pPr>
            <a:endParaRPr lang="en-US" sz="1000" b="1" dirty="0">
              <a:solidFill>
                <a:schemeClr val="bg1"/>
              </a:solidFill>
              <a:latin typeface="Raleway" pitchFamily="2" charset="77"/>
            </a:endParaRPr>
          </a:p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        Yao Xiao |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yx2436</a:t>
            </a:r>
          </a:p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Romee Zhou |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yz7258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B9186A60-B12D-4D16-B81D-5CE42829CE6C}"/>
              </a:ext>
            </a:extLst>
          </p:cNvPr>
          <p:cNvSpPr txBox="1"/>
          <p:nvPr/>
        </p:nvSpPr>
        <p:spPr>
          <a:xfrm>
            <a:off x="412279" y="1379182"/>
            <a:ext cx="3052830" cy="125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Special thanks to</a:t>
            </a:r>
          </a:p>
          <a:p>
            <a:pPr algn="ctr">
              <a:lnSpc>
                <a:spcPct val="125000"/>
              </a:lnSpc>
            </a:pPr>
            <a:endParaRPr lang="en-US" sz="1000" b="1" dirty="0">
              <a:solidFill>
                <a:schemeClr val="bg1"/>
              </a:solidFill>
              <a:latin typeface="Raleway" pitchFamily="2" charset="77"/>
            </a:endParaRPr>
          </a:p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        </a:t>
            </a:r>
            <a:r>
              <a:rPr lang="en-US" sz="1600" b="1" dirty="0" err="1">
                <a:solidFill>
                  <a:schemeClr val="bg1"/>
                </a:solidFill>
                <a:latin typeface="Raleway" pitchFamily="2" charset="77"/>
              </a:rPr>
              <a:t>Xianbin</a:t>
            </a: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 Gu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             Wen Yin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23457E-7 L -3.61111E-6 -0.70741 " pathEditMode="relative" rAng="0" ptsTypes="AA">
                                      <p:cBhvr>
                                        <p:cTn id="61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7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2" presetClass="exit" presetSubtype="4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uiExpand="1" build="p"/>
      <p:bldP spid="13" grpId="0"/>
      <p:bldP spid="15" grpId="0" uiExpand="1" build="p"/>
      <p:bldP spid="16" grpId="0"/>
      <p:bldP spid="18" grpId="0" animBg="1"/>
      <p:bldP spid="20" grpId="0"/>
      <p:bldP spid="21" grpId="0"/>
      <p:bldP spid="22" grpId="0"/>
      <p:bldP spid="23" grpId="0"/>
      <p:bldP spid="24" grpId="0"/>
      <p:bldP spid="24" grpId="1"/>
      <p:bldP spid="19" grpId="0" animBg="1"/>
      <p:bldP spid="29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1F9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25" y="1421278"/>
            <a:ext cx="5899900" cy="23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952B0-D03C-CC45-8935-40F1BCD5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78" y="762429"/>
            <a:ext cx="6008644" cy="4158175"/>
          </a:xfrm>
          <a:prstGeom prst="rect">
            <a:avLst/>
          </a:prstGeom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LOGIC &amp; STRUCTURES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F48E1-9FF4-E34F-A748-AC9AD14BBC8D}"/>
              </a:ext>
            </a:extLst>
          </p:cNvPr>
          <p:cNvSpPr txBox="1"/>
          <p:nvPr/>
        </p:nvSpPr>
        <p:spPr>
          <a:xfrm>
            <a:off x="198706" y="1385829"/>
            <a:ext cx="1711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By running the control panel, users don’t have to adjust the terminal when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running the server 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or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adding new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380D4-1A4E-CC46-A993-851B79D72A4A}"/>
              </a:ext>
            </a:extLst>
          </p:cNvPr>
          <p:cNvSpPr txBox="1"/>
          <p:nvPr/>
        </p:nvSpPr>
        <p:spPr>
          <a:xfrm>
            <a:off x="6982691" y="3879982"/>
            <a:ext cx="184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Main panel is what a client see after logining into the system.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F5BF-E1CA-6F4F-AE91-F35AF43EB87C}"/>
              </a:ext>
            </a:extLst>
          </p:cNvPr>
          <p:cNvSpPr txBox="1"/>
          <p:nvPr/>
        </p:nvSpPr>
        <p:spPr>
          <a:xfrm>
            <a:off x="6982691" y="2151620"/>
            <a:ext cx="19626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Activities here:</a:t>
            </a:r>
            <a:endParaRPr lang="en-US" sz="1200" dirty="0">
              <a:solidFill>
                <a:srgbClr val="FFC000"/>
              </a:solidFill>
              <a:latin typeface="Raleway" pitchFamily="2" charset="77"/>
            </a:endParaRPr>
          </a:p>
          <a:p>
            <a:endParaRPr lang="en-CN" sz="500" dirty="0">
              <a:solidFill>
                <a:srgbClr val="FFC000"/>
              </a:solidFill>
              <a:latin typeface="Raleway" pitchFamily="2" charset="77"/>
            </a:endParaRPr>
          </a:p>
          <a:p>
            <a:r>
              <a:rPr lang="en-US" sz="1200" b="1" dirty="0">
                <a:solidFill>
                  <a:srgbClr val="FFC000"/>
                </a:solidFill>
                <a:latin typeface="Raleway" pitchFamily="2" charset="77"/>
              </a:rPr>
              <a:t>Public chat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; </a:t>
            </a:r>
            <a:r>
              <a:rPr lang="en-US" sz="1200" b="1" dirty="0">
                <a:solidFill>
                  <a:srgbClr val="FFC000"/>
                </a:solidFill>
                <a:latin typeface="Raleway" pitchFamily="2" charset="77"/>
              </a:rPr>
              <a:t>private chat 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(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support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emoji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 and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pictures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); checking and searching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chat history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; 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playing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5B743-BE6A-9E48-85A4-C743A8E6622C}"/>
              </a:ext>
            </a:extLst>
          </p:cNvPr>
          <p:cNvSpPr txBox="1"/>
          <p:nvPr/>
        </p:nvSpPr>
        <p:spPr>
          <a:xfrm>
            <a:off x="311700" y="3189505"/>
            <a:ext cx="226427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Here, new client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s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 to the system need to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sign up 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first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.</a:t>
            </a:r>
          </a:p>
          <a:p>
            <a:endParaRPr lang="en-CN" sz="500" dirty="0">
              <a:solidFill>
                <a:srgbClr val="FFC000"/>
              </a:solidFill>
              <a:latin typeface="Raleway" pitchFamily="2" charset="77"/>
            </a:endParaRPr>
          </a:p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Functions includ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e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 setting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username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,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password</a:t>
            </a:r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 and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profile image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.</a:t>
            </a:r>
          </a:p>
          <a:p>
            <a:endParaRPr lang="en-CN" sz="500" dirty="0">
              <a:solidFill>
                <a:srgbClr val="FFC000"/>
              </a:solidFill>
              <a:latin typeface="Raleway" pitchFamily="2" charset="77"/>
            </a:endParaRPr>
          </a:p>
          <a:p>
            <a:r>
              <a:rPr lang="en-CN" sz="1200" dirty="0">
                <a:solidFill>
                  <a:srgbClr val="FFC000"/>
                </a:solidFill>
                <a:latin typeface="Raleway" pitchFamily="2" charset="77"/>
              </a:rPr>
              <a:t>Information are stored using </a:t>
            </a:r>
            <a:r>
              <a:rPr lang="en-CN" sz="1200" b="1" dirty="0">
                <a:solidFill>
                  <a:srgbClr val="FFC000"/>
                </a:solidFill>
                <a:latin typeface="Raleway" pitchFamily="2" charset="77"/>
              </a:rPr>
              <a:t>database</a:t>
            </a:r>
            <a:r>
              <a:rPr lang="en-US" sz="1200" dirty="0">
                <a:solidFill>
                  <a:srgbClr val="FFC000"/>
                </a:solidFill>
                <a:latin typeface="Raleway" pitchFamily="2" charset="77"/>
              </a:rPr>
              <a:t>.</a:t>
            </a:r>
            <a:endParaRPr lang="en-CN" sz="1200" dirty="0">
              <a:solidFill>
                <a:srgbClr val="FFC000"/>
              </a:solidFill>
              <a:latin typeface="Raleway" pitchFamily="2" charset="77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AESTHETIC CHOICES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586477" y="1464918"/>
            <a:ext cx="3625524" cy="274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Raleway" pitchFamily="2" charset="77"/>
              </a:rPr>
              <a:t>Less is </a:t>
            </a:r>
            <a:r>
              <a:rPr lang="en-US" sz="2400" b="1" dirty="0">
                <a:solidFill>
                  <a:schemeClr val="bg1"/>
                </a:solidFill>
                <a:latin typeface="Raleway" pitchFamily="2" charset="77"/>
              </a:rPr>
              <a:t>MORE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Raleway" pitchFamily="2" charset="77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Raleway" pitchFamily="2" charset="77"/>
              </a:rPr>
              <a:t>Referring to </a:t>
            </a:r>
            <a:r>
              <a:rPr lang="en-US" sz="2400" b="1" dirty="0">
                <a:solidFill>
                  <a:schemeClr val="bg1"/>
                </a:solidFill>
                <a:latin typeface="Raleway" pitchFamily="2" charset="77"/>
              </a:rPr>
              <a:t>CLASSIC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Raleway" pitchFamily="2" charset="77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Raleway" pitchFamily="2" charset="77"/>
              </a:rPr>
              <a:t>UNIQUENESS</a:t>
            </a:r>
            <a:endParaRPr sz="24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B4AD0E4-3577-6B4A-B02D-C3C9386B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40" y="1929390"/>
            <a:ext cx="1992820" cy="159425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Picture 1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57FE86F-EB4B-3A4D-ADCA-C820DB83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77" y="2809019"/>
            <a:ext cx="1554399" cy="15942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40C62F-95A1-410F-8BAD-870E1F14F873}"/>
              </a:ext>
            </a:extLst>
          </p:cNvPr>
          <p:cNvSpPr txBox="1"/>
          <p:nvPr/>
        </p:nvSpPr>
        <p:spPr>
          <a:xfrm>
            <a:off x="4894608" y="1181365"/>
            <a:ext cx="3201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"#F0F0F0"</a:t>
            </a:r>
            <a:endParaRPr lang="en-US" altLang="zh-C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"#F8F8FF"</a:t>
            </a:r>
          </a:p>
          <a:p>
            <a:r>
              <a:rPr lang="en-US" altLang="zh-CN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endParaRPr lang="en-US" altLang="zh-CN" sz="16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endParaRPr lang="en-US" altLang="zh-CN" sz="16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970B0D86-6615-4167-9A38-70E8A731A6C7}"/>
              </a:ext>
            </a:extLst>
          </p:cNvPr>
          <p:cNvSpPr txBox="1"/>
          <p:nvPr/>
        </p:nvSpPr>
        <p:spPr>
          <a:xfrm>
            <a:off x="858350" y="2096615"/>
            <a:ext cx="45321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control_panel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Creating the main window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"#F0F0F0"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 system</a:t>
            </a:r>
          </a:p>
          <a:p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(Powered by C &amp; R)"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"400x200+0+0"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CONTROL PANEL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653" y="103237"/>
            <a:ext cx="990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F3A1FA-C5D7-4766-ACE8-3FF0E3ADCBB2}"/>
              </a:ext>
            </a:extLst>
          </p:cNvPr>
          <p:cNvSpPr txBox="1"/>
          <p:nvPr/>
        </p:nvSpPr>
        <p:spPr>
          <a:xfrm>
            <a:off x="413948" y="1297026"/>
            <a:ext cx="80811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Creating GIF image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"Control_pad.gif"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"gif -index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imgLabel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imgLabel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Refreshing the frames of the GIF image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imgLabel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Run the function again after 100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numIdx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5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8826484-6DA2-4891-B89C-2B3A59F8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28" y="2067575"/>
            <a:ext cx="2904862" cy="165851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294AB0D-2DD0-4FDC-AFE7-18FC23DB0DC7}"/>
              </a:ext>
            </a:extLst>
          </p:cNvPr>
          <p:cNvSpPr txBox="1"/>
          <p:nvPr/>
        </p:nvSpPr>
        <p:spPr>
          <a:xfrm>
            <a:off x="362330" y="1337523"/>
            <a:ext cx="75796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# Creating “New Client” button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new_client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 client"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"#00BFFF"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add_new_client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new_client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Command of “New Client” button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add_new_client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server has already been started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server_check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	   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startfile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"D:/main.py"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Give warning otherwise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	   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showwarning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start server first!"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1.94444E-6 0.090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4" grpId="0"/>
      <p:bldP spid="14" grpId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DATABASE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A0E74A9C-FA15-2E4C-826F-619D9A06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72" y="137714"/>
            <a:ext cx="4065488" cy="477997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90A9B07-9A28-4504-B0E0-9AF53B45892D}"/>
              </a:ext>
            </a:extLst>
          </p:cNvPr>
          <p:cNvSpPr/>
          <p:nvPr/>
        </p:nvSpPr>
        <p:spPr>
          <a:xfrm>
            <a:off x="4947069" y="2204884"/>
            <a:ext cx="1077648" cy="737419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002003-506A-4583-AC12-F471652D5204}"/>
              </a:ext>
            </a:extLst>
          </p:cNvPr>
          <p:cNvSpPr/>
          <p:nvPr/>
        </p:nvSpPr>
        <p:spPr>
          <a:xfrm>
            <a:off x="4954444" y="3861620"/>
            <a:ext cx="1077648" cy="83685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D41A99-A04F-44A0-8FDB-E034AA98FFAF}"/>
              </a:ext>
            </a:extLst>
          </p:cNvPr>
          <p:cNvSpPr/>
          <p:nvPr/>
        </p:nvSpPr>
        <p:spPr>
          <a:xfrm>
            <a:off x="5021579" y="4246245"/>
            <a:ext cx="586741" cy="104775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4DAEDD-FE54-473F-8669-AEB581D742FF}"/>
              </a:ext>
            </a:extLst>
          </p:cNvPr>
          <p:cNvSpPr/>
          <p:nvPr/>
        </p:nvSpPr>
        <p:spPr>
          <a:xfrm>
            <a:off x="5271133" y="3205370"/>
            <a:ext cx="1478281" cy="104775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E8F822-B9B8-4F37-8931-B5B4052D1DB0}"/>
              </a:ext>
            </a:extLst>
          </p:cNvPr>
          <p:cNvSpPr txBox="1"/>
          <p:nvPr/>
        </p:nvSpPr>
        <p:spPr>
          <a:xfrm>
            <a:off x="629806" y="2263876"/>
            <a:ext cx="41819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python_chat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"""create table 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user_information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 (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varchar (20),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   password varchar (20),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 data BLOB)"""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1868D8EB-B106-473B-A444-64FA5CB639A0}"/>
              </a:ext>
            </a:extLst>
          </p:cNvPr>
          <p:cNvSpPr txBox="1"/>
          <p:nvPr/>
        </p:nvSpPr>
        <p:spPr>
          <a:xfrm>
            <a:off x="311700" y="1378134"/>
            <a:ext cx="38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C</a:t>
            </a:r>
            <a:r>
              <a:rPr lang="en-CN" sz="1800" b="1" dirty="0">
                <a:solidFill>
                  <a:schemeClr val="bg1"/>
                </a:solidFill>
                <a:latin typeface="Raleway" pitchFamily="2" charset="77"/>
              </a:rPr>
              <a:t>reate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 </a:t>
            </a:r>
            <a:r>
              <a:rPr lang="en-US" altLang="zh-CN" sz="18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user_information</a:t>
            </a:r>
            <a:r>
              <a:rPr lang="en-US" altLang="zh-CN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table in </a:t>
            </a:r>
            <a:r>
              <a:rPr lang="en-US" altLang="zh-CN" sz="18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python_chat</a:t>
            </a:r>
            <a:r>
              <a:rPr lang="en-US" altLang="zh-CN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database</a:t>
            </a:r>
            <a:endParaRPr lang="en-CN" sz="18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250637-7061-466F-908A-B8DF42779083}"/>
              </a:ext>
            </a:extLst>
          </p:cNvPr>
          <p:cNvSpPr txBox="1"/>
          <p:nvPr/>
        </p:nvSpPr>
        <p:spPr>
          <a:xfrm>
            <a:off x="311700" y="2079038"/>
            <a:ext cx="5744497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LogInformation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password corresponds username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login_check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new user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create_new_user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):…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username already exists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select_user_name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):…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Search for user profile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fing_face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):…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5EC6343D-0273-4664-9516-6FD6BD68BF28}"/>
              </a:ext>
            </a:extLst>
          </p:cNvPr>
          <p:cNvSpPr txBox="1"/>
          <p:nvPr/>
        </p:nvSpPr>
        <p:spPr>
          <a:xfrm>
            <a:off x="311700" y="1375736"/>
            <a:ext cx="356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Inserting and searching</a:t>
            </a:r>
          </a:p>
          <a:p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in </a:t>
            </a:r>
            <a:r>
              <a:rPr lang="en-US" altLang="zh-CN" sz="18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user_information</a:t>
            </a:r>
            <a:r>
              <a:rPr lang="en-US" altLang="zh-CN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Raleway" pitchFamily="2" charset="77"/>
              </a:rPr>
              <a:t>table </a:t>
            </a:r>
            <a:endParaRPr lang="en-CN" sz="1800" b="1" dirty="0">
              <a:solidFill>
                <a:schemeClr val="bg1"/>
              </a:solidFill>
              <a:latin typeface="Raleway" pitchFamily="2" charset="77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8" grpId="0" animBg="1"/>
      <p:bldP spid="12" grpId="0" animBg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8784F47-E549-4C75-AA48-82A9642B2397}"/>
              </a:ext>
            </a:extLst>
          </p:cNvPr>
          <p:cNvSpPr txBox="1"/>
          <p:nvPr/>
        </p:nvSpPr>
        <p:spPr>
          <a:xfrm>
            <a:off x="2767060" y="652267"/>
            <a:ext cx="616130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.recv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).decode())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Login request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processing login request..."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handle_login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Registration request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processing sign up request..."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handle_register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message request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processing send message request"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handle_message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Refurbish online user list request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processing refurbish user list request"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handle_online_list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no_go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F63AD5-3225-4199-8971-AAC9AD9B3653}"/>
              </a:ext>
            </a:extLst>
          </p:cNvPr>
          <p:cNvSpPr txBox="1"/>
          <p:nvPr/>
        </p:nvSpPr>
        <p:spPr>
          <a:xfrm>
            <a:off x="285654" y="1105295"/>
            <a:ext cx="599522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socket to accept client connection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CHAT_IP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gethostbyname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gethostname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1112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CHAT_IP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CHAT_PORT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"Server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running...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Accept client connection, create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subthread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"Server error: 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CC1F9"/>
                </a:solidFill>
                <a:latin typeface="Aviano Future Bold" pitchFamily="2" charset="77"/>
              </a:rPr>
              <a:t>SERVER</a:t>
            </a:r>
            <a:endParaRPr dirty="0">
              <a:solidFill>
                <a:srgbClr val="4CC1F9"/>
              </a:solidFill>
              <a:latin typeface="Aviano Future Bold" pitchFamily="2" charset="77"/>
            </a:endParaRP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C9C2050F-A186-3E46-945D-4CCA6DE2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68425"/>
            <a:ext cx="2551428" cy="38381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6D7EA2-CD1B-4C8C-996E-F4367A2D15A0}"/>
              </a:ext>
            </a:extLst>
          </p:cNvPr>
          <p:cNvSpPr/>
          <p:nvPr/>
        </p:nvSpPr>
        <p:spPr>
          <a:xfrm>
            <a:off x="5641525" y="3923072"/>
            <a:ext cx="611794" cy="235974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CD37C3-4C72-46CB-B452-C4FEB7FB8E10}"/>
              </a:ext>
            </a:extLst>
          </p:cNvPr>
          <p:cNvSpPr/>
          <p:nvPr/>
        </p:nvSpPr>
        <p:spPr>
          <a:xfrm>
            <a:off x="319073" y="4575759"/>
            <a:ext cx="1856313" cy="284409"/>
          </a:xfrm>
          <a:prstGeom prst="rect">
            <a:avLst/>
          </a:prstGeom>
          <a:solidFill>
            <a:srgbClr val="4CC1F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2042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2967 1.7284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2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7" grpId="1"/>
      <p:bldP spid="7" grpId="2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7839</TotalTime>
  <Words>10529</Words>
  <Application>Microsoft Office PowerPoint</Application>
  <PresentationFormat>全屏显示(16:9)</PresentationFormat>
  <Paragraphs>1059</Paragraphs>
  <Slides>41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Aviano Future Bold</vt:lpstr>
      <vt:lpstr>等线</vt:lpstr>
      <vt:lpstr>Source Sans Pro</vt:lpstr>
      <vt:lpstr>Times New Roman</vt:lpstr>
      <vt:lpstr>Arial</vt:lpstr>
      <vt:lpstr>Raleway</vt:lpstr>
      <vt:lpstr>Consolas</vt:lpstr>
      <vt:lpstr>Wingdings</vt:lpstr>
      <vt:lpstr>Plum</vt:lpstr>
      <vt:lpstr>CHAT SYSEM</vt:lpstr>
      <vt:lpstr>PowerPoint 演示文稿</vt:lpstr>
      <vt:lpstr>MOTIVATION</vt:lpstr>
      <vt:lpstr>WHY TKINTER</vt:lpstr>
      <vt:lpstr>LOGIC &amp; STRUCTURES</vt:lpstr>
      <vt:lpstr>AESTHETIC CHOICES</vt:lpstr>
      <vt:lpstr>CONTROL PANEL</vt:lpstr>
      <vt:lpstr>DATABASE</vt:lpstr>
      <vt:lpstr>SERVER</vt:lpstr>
      <vt:lpstr>CHAT CLIENT</vt:lpstr>
      <vt:lpstr>MAIN (chat_cmdl_client)</vt:lpstr>
      <vt:lpstr>MAIN (chat_cmdl_client)</vt:lpstr>
      <vt:lpstr>PowerPoint 演示文稿</vt:lpstr>
      <vt:lpstr>PowerPoint 演示文稿</vt:lpstr>
      <vt:lpstr>PowerPoint 演示文稿</vt:lpstr>
      <vt:lpstr>MAIN  chat_register_panel</vt:lpstr>
      <vt:lpstr>PowerPoint 演示文稿</vt:lpstr>
      <vt:lpstr>PowerPoint 演示文稿</vt:lpstr>
      <vt:lpstr>MAIN (chat_cmdl_client)</vt:lpstr>
      <vt:lpstr>MAIN (chat_cmdl_client)</vt:lpstr>
      <vt:lpstr> chat_main_panel</vt:lpstr>
      <vt:lpstr>CHAT_MAIN_PANEL  online user list</vt:lpstr>
      <vt:lpstr>CHAT_MAIN_PANEL  send text</vt:lpstr>
      <vt:lpstr>CHAT_MAIN_PANEL  send text</vt:lpstr>
      <vt:lpstr>CHAT_MAIN_PANEL  send emoji</vt:lpstr>
      <vt:lpstr>CHAT_MAIN_PANEL  send picture</vt:lpstr>
      <vt:lpstr>CHAT_MAIN_PANEL  show message</vt:lpstr>
      <vt:lpstr>CHAT_MAIN_PANEL  show message</vt:lpstr>
      <vt:lpstr>CHAT_MAIN_PANEL  show message</vt:lpstr>
      <vt:lpstr>CHAT_MAIN_PANEL  show message</vt:lpstr>
      <vt:lpstr>CHAT_MAIN_PANEL  show message</vt:lpstr>
      <vt:lpstr>CHAT_MAIN_PANEL  show message</vt:lpstr>
      <vt:lpstr>PowerPoint 演示文稿</vt:lpstr>
      <vt:lpstr>PowerPoint 演示文稿</vt:lpstr>
      <vt:lpstr>2048 GAME</vt:lpstr>
      <vt:lpstr>2048 GAME</vt:lpstr>
      <vt:lpstr>PowerPoint 演示文稿</vt:lpstr>
      <vt:lpstr>PowerPoint 演示文稿</vt:lpstr>
      <vt:lpstr>PowerPoint 演示文稿</vt:lpstr>
      <vt:lpstr>REFLECTION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SYSTEM By Yao Xiao &amp; Romee Zhou</dc:title>
  <cp:lastModifiedBy>Yao Xiao</cp:lastModifiedBy>
  <cp:revision>145</cp:revision>
  <dcterms:modified xsi:type="dcterms:W3CDTF">2021-12-09T07:39:39Z</dcterms:modified>
</cp:coreProperties>
</file>